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29"/>
  </p:notesMasterIdLst>
  <p:handoutMasterIdLst>
    <p:handoutMasterId r:id="rId30"/>
  </p:handoutMasterIdLst>
  <p:sldIdLst>
    <p:sldId id="1398" r:id="rId2"/>
    <p:sldId id="1536" r:id="rId3"/>
    <p:sldId id="1547" r:id="rId4"/>
    <p:sldId id="1545" r:id="rId5"/>
    <p:sldId id="1548" r:id="rId6"/>
    <p:sldId id="1577" r:id="rId7"/>
    <p:sldId id="1578" r:id="rId8"/>
    <p:sldId id="1560" r:id="rId9"/>
    <p:sldId id="1561" r:id="rId10"/>
    <p:sldId id="1562" r:id="rId11"/>
    <p:sldId id="1572" r:id="rId12"/>
    <p:sldId id="1573" r:id="rId13"/>
    <p:sldId id="1549" r:id="rId14"/>
    <p:sldId id="1574" r:id="rId15"/>
    <p:sldId id="1565" r:id="rId16"/>
    <p:sldId id="1566" r:id="rId17"/>
    <p:sldId id="1567" r:id="rId18"/>
    <p:sldId id="1554" r:id="rId19"/>
    <p:sldId id="1555" r:id="rId20"/>
    <p:sldId id="1556" r:id="rId21"/>
    <p:sldId id="1569" r:id="rId22"/>
    <p:sldId id="1568" r:id="rId23"/>
    <p:sldId id="1570" r:id="rId24"/>
    <p:sldId id="1571" r:id="rId25"/>
    <p:sldId id="1575" r:id="rId26"/>
    <p:sldId id="1576" r:id="rId27"/>
    <p:sldId id="1546" r:id="rId28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ad Fajar" initials="MF" lastIdx="13" clrIdx="0">
    <p:extLst/>
  </p:cmAuthor>
  <p:cmAuthor id="2" name="Rini Adiarti" initials="RA" lastIdx="12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FF0CC"/>
    <a:srgbClr val="1E55B6"/>
    <a:srgbClr val="1F55B6"/>
    <a:srgbClr val="FFD366"/>
    <a:srgbClr val="B3DCFA"/>
    <a:srgbClr val="FD6412"/>
    <a:srgbClr val="003DAB"/>
    <a:srgbClr val="FFA929"/>
    <a:srgbClr val="205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8" autoAdjust="0"/>
    <p:restoredTop sz="93976" autoAdjust="0"/>
  </p:normalViewPr>
  <p:slideViewPr>
    <p:cSldViewPr snapToGrid="0" snapToObjects="1" showGuides="1">
      <p:cViewPr>
        <p:scale>
          <a:sx n="93" d="100"/>
          <a:sy n="93" d="100"/>
        </p:scale>
        <p:origin x="952" y="4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171" d="100"/>
          <a:sy n="171" d="100"/>
        </p:scale>
        <p:origin x="655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4A09DDA-0787-4B42-881F-6B3C239318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431845B-8C18-C246-A0D1-61FFD19631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301B5-88AD-1849-891D-EA2905EB5A88}" type="datetimeFigureOut">
              <a:rPr lang="en-US" smtClean="0"/>
              <a:t>9/7/19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EC75FE6D-CCE1-E44E-89A4-77460EF6CC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AD6315B-F8F9-5649-8DCB-C363E729D5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602F4-4C0C-5F4F-8771-7E15167AE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555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0AB23-24A6-494C-BA00-B87242B78CB4}" type="datetimeFigureOut">
              <a:rPr lang="en-GB" smtClean="0"/>
              <a:t>07/09/2019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A530D-631F-4981-98F0-E6C07C67E1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9541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emf"/><Relationship Id="rId6" Type="http://schemas.openxmlformats.org/officeDocument/2006/relationships/image" Target="../media/image3.png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6096000" y="0"/>
            <a:ext cx="6095999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 bwMode="hidden">
          <a:xfrm>
            <a:off x="0" y="0"/>
            <a:ext cx="6096000" cy="3429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6096000" cy="1143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3" y="428625"/>
            <a:ext cx="5473700" cy="2055496"/>
          </a:xfrm>
        </p:spPr>
        <p:txBody>
          <a:bodyPr anchor="b" anchorCtr="0">
            <a:normAutofit/>
          </a:bodyPr>
          <a:lstStyle>
            <a:lvl1pPr algn="l">
              <a:lnSpc>
                <a:spcPct val="8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3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931886" y="5841207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3260771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Lines 3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9450000" y="0"/>
            <a:ext cx="2741999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9A901F27-1E18-0046-A577-0550B326C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Freeform: Shape 8">
              <a:extLst>
                <a:ext uri="{FF2B5EF4-FFF2-40B4-BE49-F238E27FC236}">
                  <a16:creationId xmlns="" xmlns:a16="http://schemas.microsoft.com/office/drawing/2014/main" id="{2B6306E4-EA3A-6A40-90F3-BFF139CD1856}"/>
                </a:ext>
              </a:extLst>
            </p:cNvPr>
            <p:cNvSpPr/>
            <p:nvPr userDrawn="1"/>
          </p:nvSpPr>
          <p:spPr bwMode="white">
            <a:xfrm>
              <a:off x="0" y="0"/>
              <a:ext cx="12192000" cy="6858000"/>
            </a:xfrm>
            <a:custGeom>
              <a:avLst/>
              <a:gdLst>
                <a:gd name="connsiteX0" fmla="*/ 9144000 w 12192000"/>
                <a:gd name="connsiteY0" fmla="*/ 0 h 6858000"/>
                <a:gd name="connsiteX1" fmla="*/ 9450000 w 12192000"/>
                <a:gd name="connsiteY1" fmla="*/ 0 h 6858000"/>
                <a:gd name="connsiteX2" fmla="*/ 9450000 w 12192000"/>
                <a:gd name="connsiteY2" fmla="*/ 1022986 h 6858000"/>
                <a:gd name="connsiteX3" fmla="*/ 12192000 w 12192000"/>
                <a:gd name="connsiteY3" fmla="*/ 1022986 h 6858000"/>
                <a:gd name="connsiteX4" fmla="*/ 12192000 w 12192000"/>
                <a:gd name="connsiteY4" fmla="*/ 1328986 h 6858000"/>
                <a:gd name="connsiteX5" fmla="*/ 9450000 w 12192000"/>
                <a:gd name="connsiteY5" fmla="*/ 1328986 h 6858000"/>
                <a:gd name="connsiteX6" fmla="*/ 9450000 w 12192000"/>
                <a:gd name="connsiteY6" fmla="*/ 4394836 h 6858000"/>
                <a:gd name="connsiteX7" fmla="*/ 12192000 w 12192000"/>
                <a:gd name="connsiteY7" fmla="*/ 4394836 h 6858000"/>
                <a:gd name="connsiteX8" fmla="*/ 12192000 w 12192000"/>
                <a:gd name="connsiteY8" fmla="*/ 4700836 h 6858000"/>
                <a:gd name="connsiteX9" fmla="*/ 9450000 w 12192000"/>
                <a:gd name="connsiteY9" fmla="*/ 4700836 h 6858000"/>
                <a:gd name="connsiteX10" fmla="*/ 9450000 w 12192000"/>
                <a:gd name="connsiteY10" fmla="*/ 6858000 h 6858000"/>
                <a:gd name="connsiteX11" fmla="*/ 9144000 w 12192000"/>
                <a:gd name="connsiteY11" fmla="*/ 6858000 h 6858000"/>
                <a:gd name="connsiteX12" fmla="*/ 9144000 w 12192000"/>
                <a:gd name="connsiteY12" fmla="*/ 4700836 h 6858000"/>
                <a:gd name="connsiteX13" fmla="*/ 0 w 12192000"/>
                <a:gd name="connsiteY13" fmla="*/ 4700836 h 6858000"/>
                <a:gd name="connsiteX14" fmla="*/ 0 w 12192000"/>
                <a:gd name="connsiteY14" fmla="*/ 4394836 h 6858000"/>
                <a:gd name="connsiteX15" fmla="*/ 9144000 w 12192000"/>
                <a:gd name="connsiteY15" fmla="*/ 439483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192000" h="6858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1022986"/>
                  </a:lnTo>
                  <a:lnTo>
                    <a:pt x="12192000" y="1022986"/>
                  </a:lnTo>
                  <a:lnTo>
                    <a:pt x="12192000" y="1328986"/>
                  </a:lnTo>
                  <a:lnTo>
                    <a:pt x="9450000" y="1328986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D67CBCF8-572D-4D45-93D3-B122FE4A2D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42912" y="428625"/>
            <a:ext cx="7418388" cy="2771775"/>
          </a:xfrm>
        </p:spPr>
        <p:txBody>
          <a:bodyPr anchor="b" anchorCtr="0"/>
          <a:lstStyle>
            <a:lvl1pPr algn="l">
              <a:lnSpc>
                <a:spcPct val="86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913" y="339471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" y="6704043"/>
            <a:ext cx="9138842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38843" y="6705189"/>
            <a:ext cx="3053158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2007054" y="5795327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4" name="Picture 13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72" y="5915373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7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Lines 3 Grey"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9450000" y="0"/>
            <a:ext cx="2742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2" name="Freeform: Shape 8">
            <a:extLst>
              <a:ext uri="{FF2B5EF4-FFF2-40B4-BE49-F238E27FC236}">
                <a16:creationId xmlns="" xmlns:a16="http://schemas.microsoft.com/office/drawing/2014/main" id="{02FC2F29-20BB-FC46-8933-6BF25A395800}"/>
              </a:ext>
            </a:extLst>
          </p:cNvPr>
          <p:cNvSpPr/>
          <p:nvPr userDrawn="1"/>
        </p:nvSpPr>
        <p:spPr bwMode="white">
          <a:xfrm>
            <a:off x="0" y="0"/>
            <a:ext cx="12192000" cy="6858000"/>
          </a:xfrm>
          <a:custGeom>
            <a:avLst/>
            <a:gdLst>
              <a:gd name="connsiteX0" fmla="*/ 9144000 w 12192000"/>
              <a:gd name="connsiteY0" fmla="*/ 0 h 6858000"/>
              <a:gd name="connsiteX1" fmla="*/ 9450000 w 12192000"/>
              <a:gd name="connsiteY1" fmla="*/ 0 h 6858000"/>
              <a:gd name="connsiteX2" fmla="*/ 9450000 w 12192000"/>
              <a:gd name="connsiteY2" fmla="*/ 1022986 h 6858000"/>
              <a:gd name="connsiteX3" fmla="*/ 12192000 w 12192000"/>
              <a:gd name="connsiteY3" fmla="*/ 1022986 h 6858000"/>
              <a:gd name="connsiteX4" fmla="*/ 12192000 w 12192000"/>
              <a:gd name="connsiteY4" fmla="*/ 1328986 h 6858000"/>
              <a:gd name="connsiteX5" fmla="*/ 9450000 w 12192000"/>
              <a:gd name="connsiteY5" fmla="*/ 1328986 h 6858000"/>
              <a:gd name="connsiteX6" fmla="*/ 9450000 w 12192000"/>
              <a:gd name="connsiteY6" fmla="*/ 4394836 h 6858000"/>
              <a:gd name="connsiteX7" fmla="*/ 12192000 w 12192000"/>
              <a:gd name="connsiteY7" fmla="*/ 4394836 h 6858000"/>
              <a:gd name="connsiteX8" fmla="*/ 12192000 w 12192000"/>
              <a:gd name="connsiteY8" fmla="*/ 4700836 h 6858000"/>
              <a:gd name="connsiteX9" fmla="*/ 9450000 w 12192000"/>
              <a:gd name="connsiteY9" fmla="*/ 4700836 h 6858000"/>
              <a:gd name="connsiteX10" fmla="*/ 9450000 w 12192000"/>
              <a:gd name="connsiteY10" fmla="*/ 6858000 h 6858000"/>
              <a:gd name="connsiteX11" fmla="*/ 9144000 w 12192000"/>
              <a:gd name="connsiteY11" fmla="*/ 6858000 h 6858000"/>
              <a:gd name="connsiteX12" fmla="*/ 9144000 w 12192000"/>
              <a:gd name="connsiteY12" fmla="*/ 4700836 h 6858000"/>
              <a:gd name="connsiteX13" fmla="*/ 0 w 12192000"/>
              <a:gd name="connsiteY13" fmla="*/ 4700836 h 6858000"/>
              <a:gd name="connsiteX14" fmla="*/ 0 w 12192000"/>
              <a:gd name="connsiteY14" fmla="*/ 4394836 h 6858000"/>
              <a:gd name="connsiteX15" fmla="*/ 9144000 w 12192000"/>
              <a:gd name="connsiteY15" fmla="*/ 439483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9144000" y="0"/>
                </a:moveTo>
                <a:lnTo>
                  <a:pt x="9450000" y="0"/>
                </a:lnTo>
                <a:lnTo>
                  <a:pt x="9450000" y="1022986"/>
                </a:lnTo>
                <a:lnTo>
                  <a:pt x="12192000" y="1022986"/>
                </a:lnTo>
                <a:lnTo>
                  <a:pt x="12192000" y="1328986"/>
                </a:lnTo>
                <a:lnTo>
                  <a:pt x="9450000" y="1328986"/>
                </a:lnTo>
                <a:lnTo>
                  <a:pt x="9450000" y="4394836"/>
                </a:lnTo>
                <a:lnTo>
                  <a:pt x="12192000" y="4394836"/>
                </a:lnTo>
                <a:lnTo>
                  <a:pt x="12192000" y="4700836"/>
                </a:lnTo>
                <a:lnTo>
                  <a:pt x="9450000" y="4700836"/>
                </a:lnTo>
                <a:lnTo>
                  <a:pt x="9450000" y="6858000"/>
                </a:lnTo>
                <a:lnTo>
                  <a:pt x="9144000" y="6858000"/>
                </a:lnTo>
                <a:lnTo>
                  <a:pt x="9144000" y="4700836"/>
                </a:lnTo>
                <a:lnTo>
                  <a:pt x="0" y="4700836"/>
                </a:lnTo>
                <a:lnTo>
                  <a:pt x="0" y="4394836"/>
                </a:lnTo>
                <a:lnTo>
                  <a:pt x="9144000" y="4394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8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42912" y="428625"/>
            <a:ext cx="7418388" cy="2771775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9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913" y="339471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1" y="6704043"/>
            <a:ext cx="9138842" cy="175864"/>
          </a:xfrm>
          <a:prstGeom prst="rect">
            <a:avLst/>
          </a:prstGeom>
          <a:solidFill>
            <a:srgbClr val="00206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38843" y="6705189"/>
            <a:ext cx="3053158" cy="174718"/>
          </a:xfrm>
          <a:prstGeom prst="rect">
            <a:avLst/>
          </a:prstGeom>
          <a:solidFill>
            <a:srgbClr val="FFFF0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BFFF2DD-324A-4741-B09D-D8BFF0170B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2007054" y="5795327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8" name="Picture 17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72" y="5915373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37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ogo Shap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="" xmlns:a16="http://schemas.microsoft.com/office/drawing/2014/main" id="{86E1CB07-AAEA-314E-A423-4B23728F27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hidden">
          <a:xfrm>
            <a:off x="5103159" y="-1"/>
            <a:ext cx="7088841" cy="6858001"/>
          </a:xfrm>
          <a:solidFill>
            <a:srgbClr val="DEDEDE"/>
          </a:solidFill>
        </p:spPr>
        <p:txBody>
          <a:bodyPr rIns="1371600" anchor="ctr" anchorCtr="0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D5065365-ACD4-4445-B744-F720FB8FF28C}"/>
              </a:ext>
            </a:extLst>
          </p:cNvPr>
          <p:cNvGrpSpPr/>
          <p:nvPr userDrawn="1"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89B02B9A-C678-D74D-B142-58CA492CDC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D02960CE-3ED9-3D49-BEB3-63CD70439705}"/>
                </a:ext>
              </a:extLst>
            </p:cNvPr>
            <p:cNvSpPr/>
            <p:nvPr userDrawn="1"/>
          </p:nvSpPr>
          <p:spPr bwMode="white">
            <a:xfrm>
              <a:off x="0" y="0"/>
              <a:ext cx="8914102" cy="6858001"/>
            </a:xfrm>
            <a:custGeom>
              <a:avLst/>
              <a:gdLst>
                <a:gd name="connsiteX0" fmla="*/ 1260764 w 8914102"/>
                <a:gd name="connsiteY0" fmla="*/ 0 h 6858001"/>
                <a:gd name="connsiteX1" fmla="*/ 5169189 w 8914102"/>
                <a:gd name="connsiteY1" fmla="*/ 0 h 6858001"/>
                <a:gd name="connsiteX2" fmla="*/ 5169189 w 8914102"/>
                <a:gd name="connsiteY2" fmla="*/ 765175 h 6858001"/>
                <a:gd name="connsiteX3" fmla="*/ 5937540 w 8914102"/>
                <a:gd name="connsiteY3" fmla="*/ 765175 h 6858001"/>
                <a:gd name="connsiteX4" fmla="*/ 5937540 w 8914102"/>
                <a:gd name="connsiteY4" fmla="*/ 1957388 h 6858001"/>
                <a:gd name="connsiteX5" fmla="*/ 7920327 w 8914102"/>
                <a:gd name="connsiteY5" fmla="*/ 1957388 h 6858001"/>
                <a:gd name="connsiteX6" fmla="*/ 7920327 w 8914102"/>
                <a:gd name="connsiteY6" fmla="*/ 4899025 h 6858001"/>
                <a:gd name="connsiteX7" fmla="*/ 8914102 w 8914102"/>
                <a:gd name="connsiteY7" fmla="*/ 4899025 h 6858001"/>
                <a:gd name="connsiteX8" fmla="*/ 8914102 w 8914102"/>
                <a:gd name="connsiteY8" fmla="*/ 6858000 h 6858001"/>
                <a:gd name="connsiteX9" fmla="*/ 7920327 w 8914102"/>
                <a:gd name="connsiteY9" fmla="*/ 6858000 h 6858001"/>
                <a:gd name="connsiteX10" fmla="*/ 5937540 w 8914102"/>
                <a:gd name="connsiteY10" fmla="*/ 6858000 h 6858001"/>
                <a:gd name="connsiteX11" fmla="*/ 5169189 w 8914102"/>
                <a:gd name="connsiteY11" fmla="*/ 6858000 h 6858001"/>
                <a:gd name="connsiteX12" fmla="*/ 3705515 w 8914102"/>
                <a:gd name="connsiteY12" fmla="*/ 6858000 h 6858001"/>
                <a:gd name="connsiteX13" fmla="*/ 1260764 w 8914102"/>
                <a:gd name="connsiteY13" fmla="*/ 6858000 h 6858001"/>
                <a:gd name="connsiteX14" fmla="*/ 1260764 w 8914102"/>
                <a:gd name="connsiteY14" fmla="*/ 6858001 h 6858001"/>
                <a:gd name="connsiteX15" fmla="*/ 0 w 8914102"/>
                <a:gd name="connsiteY15" fmla="*/ 6858001 h 6858001"/>
                <a:gd name="connsiteX16" fmla="*/ 0 w 8914102"/>
                <a:gd name="connsiteY16" fmla="*/ 1 h 6858001"/>
                <a:gd name="connsiteX17" fmla="*/ 1260764 w 8914102"/>
                <a:gd name="connsiteY17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14102" h="6858001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42913" y="1003610"/>
            <a:ext cx="5258640" cy="2425391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4" y="3749040"/>
            <a:ext cx="525864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7BFFF2DD-324A-4741-B09D-D8BFF0170B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11016" y="6693515"/>
            <a:ext cx="8925118" cy="176423"/>
          </a:xfrm>
          <a:prstGeom prst="rect">
            <a:avLst/>
          </a:prstGeom>
          <a:solidFill>
            <a:srgbClr val="00206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914101" y="6682135"/>
            <a:ext cx="3278819" cy="176423"/>
          </a:xfrm>
          <a:prstGeom prst="rect">
            <a:avLst/>
          </a:prstGeom>
          <a:solidFill>
            <a:srgbClr val="FFFF0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6" name="Picture 15">
            <a:hlinkClick r:id="" action="ppaction://noaction"/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6146295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67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ogo Shap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="" xmlns:a16="http://schemas.microsoft.com/office/drawing/2014/main" id="{19130D55-E01B-814B-B368-1A5B9D9224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hidden">
          <a:xfrm>
            <a:off x="5103158" y="0"/>
            <a:ext cx="7088841" cy="6858001"/>
          </a:xfrm>
          <a:solidFill>
            <a:srgbClr val="DEDEDE"/>
          </a:solidFill>
        </p:spPr>
        <p:txBody>
          <a:bodyPr rIns="1371600" anchor="ctr" anchorCtr="0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42913" y="1003610"/>
            <a:ext cx="5258640" cy="2425391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27BE733A-F034-2C46-AB70-A0813595ECD7}"/>
              </a:ext>
            </a:extLst>
          </p:cNvPr>
          <p:cNvGrpSpPr/>
          <p:nvPr userDrawn="1"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D02960CE-3ED9-3D49-BEB3-63CD70439705}"/>
                </a:ext>
              </a:extLst>
            </p:cNvPr>
            <p:cNvSpPr/>
            <p:nvPr userDrawn="1"/>
          </p:nvSpPr>
          <p:spPr bwMode="white">
            <a:xfrm>
              <a:off x="0" y="0"/>
              <a:ext cx="8914102" cy="6858001"/>
            </a:xfrm>
            <a:custGeom>
              <a:avLst/>
              <a:gdLst>
                <a:gd name="connsiteX0" fmla="*/ 1260764 w 8914102"/>
                <a:gd name="connsiteY0" fmla="*/ 0 h 6858001"/>
                <a:gd name="connsiteX1" fmla="*/ 5169189 w 8914102"/>
                <a:gd name="connsiteY1" fmla="*/ 0 h 6858001"/>
                <a:gd name="connsiteX2" fmla="*/ 5169189 w 8914102"/>
                <a:gd name="connsiteY2" fmla="*/ 765175 h 6858001"/>
                <a:gd name="connsiteX3" fmla="*/ 5937540 w 8914102"/>
                <a:gd name="connsiteY3" fmla="*/ 765175 h 6858001"/>
                <a:gd name="connsiteX4" fmla="*/ 5937540 w 8914102"/>
                <a:gd name="connsiteY4" fmla="*/ 1957388 h 6858001"/>
                <a:gd name="connsiteX5" fmla="*/ 7920327 w 8914102"/>
                <a:gd name="connsiteY5" fmla="*/ 1957388 h 6858001"/>
                <a:gd name="connsiteX6" fmla="*/ 7920327 w 8914102"/>
                <a:gd name="connsiteY6" fmla="*/ 4899025 h 6858001"/>
                <a:gd name="connsiteX7" fmla="*/ 8914102 w 8914102"/>
                <a:gd name="connsiteY7" fmla="*/ 4899025 h 6858001"/>
                <a:gd name="connsiteX8" fmla="*/ 8914102 w 8914102"/>
                <a:gd name="connsiteY8" fmla="*/ 6858000 h 6858001"/>
                <a:gd name="connsiteX9" fmla="*/ 7920327 w 8914102"/>
                <a:gd name="connsiteY9" fmla="*/ 6858000 h 6858001"/>
                <a:gd name="connsiteX10" fmla="*/ 5937540 w 8914102"/>
                <a:gd name="connsiteY10" fmla="*/ 6858000 h 6858001"/>
                <a:gd name="connsiteX11" fmla="*/ 5169189 w 8914102"/>
                <a:gd name="connsiteY11" fmla="*/ 6858000 h 6858001"/>
                <a:gd name="connsiteX12" fmla="*/ 3705515 w 8914102"/>
                <a:gd name="connsiteY12" fmla="*/ 6858000 h 6858001"/>
                <a:gd name="connsiteX13" fmla="*/ 1260764 w 8914102"/>
                <a:gd name="connsiteY13" fmla="*/ 6858000 h 6858001"/>
                <a:gd name="connsiteX14" fmla="*/ 1260764 w 8914102"/>
                <a:gd name="connsiteY14" fmla="*/ 6858001 h 6858001"/>
                <a:gd name="connsiteX15" fmla="*/ 0 w 8914102"/>
                <a:gd name="connsiteY15" fmla="*/ 6858001 h 6858001"/>
                <a:gd name="connsiteX16" fmla="*/ 0 w 8914102"/>
                <a:gd name="connsiteY16" fmla="*/ 1 h 6858001"/>
                <a:gd name="connsiteX17" fmla="*/ 1260764 w 8914102"/>
                <a:gd name="connsiteY17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14102" h="6858001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D80AA576-2E0A-D146-9C52-8C67B6E45D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</p:grpSp>
      <p:sp>
        <p:nvSpPr>
          <p:cNvPr id="11" name="Title 1"/>
          <p:cNvSpPr txBox="1">
            <a:spLocks/>
          </p:cNvSpPr>
          <p:nvPr userDrawn="1"/>
        </p:nvSpPr>
        <p:spPr>
          <a:xfrm>
            <a:off x="442913" y="1003610"/>
            <a:ext cx="5258640" cy="2425391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[Presentation title]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4" y="3749040"/>
            <a:ext cx="525864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" y="6704043"/>
            <a:ext cx="8914101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914102" y="6705189"/>
            <a:ext cx="3277899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5" name="Picture 14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6146295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62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ogo Shape R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>
            <a:extLst>
              <a:ext uri="{FF2B5EF4-FFF2-40B4-BE49-F238E27FC236}">
                <a16:creationId xmlns="" xmlns:a16="http://schemas.microsoft.com/office/drawing/2014/main" id="{2504B055-84E9-A34C-9FA5-3A4898E3B2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hidden">
          <a:xfrm>
            <a:off x="5103158" y="0"/>
            <a:ext cx="7088841" cy="6858000"/>
          </a:xfrm>
          <a:solidFill>
            <a:srgbClr val="DEDEDE"/>
          </a:solidFill>
        </p:spPr>
        <p:txBody>
          <a:bodyPr rIns="1371600" anchor="ctr" anchorCtr="0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1675EB2-67BA-8341-AFDE-B097C16A2531}"/>
              </a:ext>
            </a:extLst>
          </p:cNvPr>
          <p:cNvGrpSpPr/>
          <p:nvPr userDrawn="1"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420A64D3-5A58-A74D-827A-3B01DDFF5E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D02960CE-3ED9-3D49-BEB3-63CD70439705}"/>
                </a:ext>
              </a:extLst>
            </p:cNvPr>
            <p:cNvSpPr/>
            <p:nvPr userDrawn="1"/>
          </p:nvSpPr>
          <p:spPr bwMode="white">
            <a:xfrm>
              <a:off x="0" y="0"/>
              <a:ext cx="8914102" cy="6858001"/>
            </a:xfrm>
            <a:custGeom>
              <a:avLst/>
              <a:gdLst>
                <a:gd name="connsiteX0" fmla="*/ 1260764 w 8914102"/>
                <a:gd name="connsiteY0" fmla="*/ 0 h 6858001"/>
                <a:gd name="connsiteX1" fmla="*/ 5169189 w 8914102"/>
                <a:gd name="connsiteY1" fmla="*/ 0 h 6858001"/>
                <a:gd name="connsiteX2" fmla="*/ 5169189 w 8914102"/>
                <a:gd name="connsiteY2" fmla="*/ 765175 h 6858001"/>
                <a:gd name="connsiteX3" fmla="*/ 5937540 w 8914102"/>
                <a:gd name="connsiteY3" fmla="*/ 765175 h 6858001"/>
                <a:gd name="connsiteX4" fmla="*/ 5937540 w 8914102"/>
                <a:gd name="connsiteY4" fmla="*/ 1957388 h 6858001"/>
                <a:gd name="connsiteX5" fmla="*/ 7920327 w 8914102"/>
                <a:gd name="connsiteY5" fmla="*/ 1957388 h 6858001"/>
                <a:gd name="connsiteX6" fmla="*/ 7920327 w 8914102"/>
                <a:gd name="connsiteY6" fmla="*/ 4899025 h 6858001"/>
                <a:gd name="connsiteX7" fmla="*/ 8914102 w 8914102"/>
                <a:gd name="connsiteY7" fmla="*/ 4899025 h 6858001"/>
                <a:gd name="connsiteX8" fmla="*/ 8914102 w 8914102"/>
                <a:gd name="connsiteY8" fmla="*/ 6858000 h 6858001"/>
                <a:gd name="connsiteX9" fmla="*/ 7920327 w 8914102"/>
                <a:gd name="connsiteY9" fmla="*/ 6858000 h 6858001"/>
                <a:gd name="connsiteX10" fmla="*/ 5937540 w 8914102"/>
                <a:gd name="connsiteY10" fmla="*/ 6858000 h 6858001"/>
                <a:gd name="connsiteX11" fmla="*/ 5169189 w 8914102"/>
                <a:gd name="connsiteY11" fmla="*/ 6858000 h 6858001"/>
                <a:gd name="connsiteX12" fmla="*/ 3705515 w 8914102"/>
                <a:gd name="connsiteY12" fmla="*/ 6858000 h 6858001"/>
                <a:gd name="connsiteX13" fmla="*/ 1260764 w 8914102"/>
                <a:gd name="connsiteY13" fmla="*/ 6858000 h 6858001"/>
                <a:gd name="connsiteX14" fmla="*/ 1260764 w 8914102"/>
                <a:gd name="connsiteY14" fmla="*/ 6858001 h 6858001"/>
                <a:gd name="connsiteX15" fmla="*/ 0 w 8914102"/>
                <a:gd name="connsiteY15" fmla="*/ 6858001 h 6858001"/>
                <a:gd name="connsiteX16" fmla="*/ 0 w 8914102"/>
                <a:gd name="connsiteY16" fmla="*/ 1 h 6858001"/>
                <a:gd name="connsiteX17" fmla="*/ 1260764 w 8914102"/>
                <a:gd name="connsiteY17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14102" h="6858001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42913" y="1009185"/>
            <a:ext cx="5258640" cy="2419816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914" y="3749040"/>
            <a:ext cx="525864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8" name="Picture 7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6146295"/>
            <a:ext cx="1687614" cy="53584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6704043"/>
            <a:ext cx="8914101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914102" y="6705189"/>
            <a:ext cx="3277899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80AA576-2E0A-D146-9C52-8C67B6E45D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337539" y="5483352"/>
            <a:ext cx="1636776" cy="1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34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ogo Shape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19670607-F478-BE4E-8608-89949C7D5279}"/>
              </a:ext>
            </a:extLst>
          </p:cNvPr>
          <p:cNvGrpSpPr/>
          <p:nvPr userDrawn="1"/>
        </p:nvGrpSpPr>
        <p:grpSpPr>
          <a:xfrm>
            <a:off x="0" y="0"/>
            <a:ext cx="8914102" cy="6858001"/>
            <a:chOff x="0" y="0"/>
            <a:chExt cx="8914102" cy="6858001"/>
          </a:xfrm>
        </p:grpSpPr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D02960CE-3ED9-3D49-BEB3-63CD70439705}"/>
                </a:ext>
              </a:extLst>
            </p:cNvPr>
            <p:cNvSpPr/>
            <p:nvPr userDrawn="1"/>
          </p:nvSpPr>
          <p:spPr bwMode="white">
            <a:xfrm>
              <a:off x="0" y="0"/>
              <a:ext cx="8914102" cy="6858001"/>
            </a:xfrm>
            <a:custGeom>
              <a:avLst/>
              <a:gdLst>
                <a:gd name="connsiteX0" fmla="*/ 1260764 w 8914102"/>
                <a:gd name="connsiteY0" fmla="*/ 0 h 6858001"/>
                <a:gd name="connsiteX1" fmla="*/ 5169189 w 8914102"/>
                <a:gd name="connsiteY1" fmla="*/ 0 h 6858001"/>
                <a:gd name="connsiteX2" fmla="*/ 5169189 w 8914102"/>
                <a:gd name="connsiteY2" fmla="*/ 765175 h 6858001"/>
                <a:gd name="connsiteX3" fmla="*/ 5937540 w 8914102"/>
                <a:gd name="connsiteY3" fmla="*/ 765175 h 6858001"/>
                <a:gd name="connsiteX4" fmla="*/ 5937540 w 8914102"/>
                <a:gd name="connsiteY4" fmla="*/ 1957388 h 6858001"/>
                <a:gd name="connsiteX5" fmla="*/ 7920327 w 8914102"/>
                <a:gd name="connsiteY5" fmla="*/ 1957388 h 6858001"/>
                <a:gd name="connsiteX6" fmla="*/ 7920327 w 8914102"/>
                <a:gd name="connsiteY6" fmla="*/ 4899025 h 6858001"/>
                <a:gd name="connsiteX7" fmla="*/ 8914102 w 8914102"/>
                <a:gd name="connsiteY7" fmla="*/ 4899025 h 6858001"/>
                <a:gd name="connsiteX8" fmla="*/ 8914102 w 8914102"/>
                <a:gd name="connsiteY8" fmla="*/ 6858000 h 6858001"/>
                <a:gd name="connsiteX9" fmla="*/ 7920327 w 8914102"/>
                <a:gd name="connsiteY9" fmla="*/ 6858000 h 6858001"/>
                <a:gd name="connsiteX10" fmla="*/ 5937540 w 8914102"/>
                <a:gd name="connsiteY10" fmla="*/ 6858000 h 6858001"/>
                <a:gd name="connsiteX11" fmla="*/ 5169189 w 8914102"/>
                <a:gd name="connsiteY11" fmla="*/ 6858000 h 6858001"/>
                <a:gd name="connsiteX12" fmla="*/ 3705515 w 8914102"/>
                <a:gd name="connsiteY12" fmla="*/ 6858000 h 6858001"/>
                <a:gd name="connsiteX13" fmla="*/ 1260764 w 8914102"/>
                <a:gd name="connsiteY13" fmla="*/ 6858000 h 6858001"/>
                <a:gd name="connsiteX14" fmla="*/ 1260764 w 8914102"/>
                <a:gd name="connsiteY14" fmla="*/ 6858001 h 6858001"/>
                <a:gd name="connsiteX15" fmla="*/ 0 w 8914102"/>
                <a:gd name="connsiteY15" fmla="*/ 6858001 h 6858001"/>
                <a:gd name="connsiteX16" fmla="*/ 0 w 8914102"/>
                <a:gd name="connsiteY16" fmla="*/ 1 h 6858001"/>
                <a:gd name="connsiteX17" fmla="*/ 1260764 w 8914102"/>
                <a:gd name="connsiteY17" fmla="*/ 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914102" h="6858001">
                  <a:moveTo>
                    <a:pt x="1260764" y="0"/>
                  </a:moveTo>
                  <a:lnTo>
                    <a:pt x="5169189" y="0"/>
                  </a:lnTo>
                  <a:lnTo>
                    <a:pt x="5169189" y="765175"/>
                  </a:lnTo>
                  <a:lnTo>
                    <a:pt x="5937540" y="765175"/>
                  </a:lnTo>
                  <a:lnTo>
                    <a:pt x="5937540" y="1957388"/>
                  </a:lnTo>
                  <a:lnTo>
                    <a:pt x="7920327" y="1957388"/>
                  </a:lnTo>
                  <a:lnTo>
                    <a:pt x="7920327" y="4899025"/>
                  </a:lnTo>
                  <a:lnTo>
                    <a:pt x="8914102" y="4899025"/>
                  </a:lnTo>
                  <a:lnTo>
                    <a:pt x="8914102" y="6858000"/>
                  </a:lnTo>
                  <a:lnTo>
                    <a:pt x="7920327" y="6858000"/>
                  </a:lnTo>
                  <a:lnTo>
                    <a:pt x="5937540" y="6858000"/>
                  </a:lnTo>
                  <a:lnTo>
                    <a:pt x="5169189" y="6858000"/>
                  </a:lnTo>
                  <a:lnTo>
                    <a:pt x="3705515" y="6858000"/>
                  </a:lnTo>
                  <a:lnTo>
                    <a:pt x="1260764" y="6858000"/>
                  </a:lnTo>
                  <a:lnTo>
                    <a:pt x="1260764" y="6858001"/>
                  </a:lnTo>
                  <a:lnTo>
                    <a:pt x="0" y="6858001"/>
                  </a:lnTo>
                  <a:lnTo>
                    <a:pt x="0" y="1"/>
                  </a:lnTo>
                  <a:lnTo>
                    <a:pt x="1260764" y="1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3C790A76-DC9A-CA48-8F96-B38E81026F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black">
            <a:xfrm>
              <a:off x="185139" y="5330952"/>
              <a:ext cx="1636776" cy="1351184"/>
            </a:xfrm>
            <a:prstGeom prst="rect">
              <a:avLst/>
            </a:prstGeom>
          </p:spPr>
        </p:pic>
      </p:grpSp>
      <p:sp>
        <p:nvSpPr>
          <p:cNvPr id="9" name="Picture Placeholder 4">
            <a:extLst>
              <a:ext uri="{FF2B5EF4-FFF2-40B4-BE49-F238E27FC236}">
                <a16:creationId xmlns="" xmlns:a16="http://schemas.microsoft.com/office/drawing/2014/main" id="{B147A814-53FE-0143-93DA-6302106438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hidden">
          <a:xfrm>
            <a:off x="5103159" y="0"/>
            <a:ext cx="7088841" cy="6858000"/>
          </a:xfrm>
          <a:solidFill>
            <a:srgbClr val="DEDEDE"/>
          </a:solidFill>
        </p:spPr>
        <p:txBody>
          <a:bodyPr rIns="1371600" anchor="ctr" anchorCtr="0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42913" y="1009185"/>
            <a:ext cx="5258640" cy="2419816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914" y="3749040"/>
            <a:ext cx="525864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1016" y="6704043"/>
            <a:ext cx="5114175" cy="153958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5103159" y="6705189"/>
            <a:ext cx="7089762" cy="152812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617057" y="5618578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3" name="Picture 12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37" y="5789644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83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5334000" y="0"/>
            <a:ext cx="6858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4" y="750888"/>
            <a:ext cx="4675186" cy="2678112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3" y="3956185"/>
            <a:ext cx="4675187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dirty="0"/>
              <a:t>[Presentation subtitle]</a:t>
            </a:r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722A556-B0A2-E74A-B3E1-08C0F432C2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1016" y="6704043"/>
            <a:ext cx="5345016" cy="153957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5333999" y="6705189"/>
            <a:ext cx="6858921" cy="152811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617057" y="5618578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3" name="Picture 12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437" y="5789644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74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54365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56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2" y="2103120"/>
            <a:ext cx="11306175" cy="4073842"/>
          </a:xfrm>
        </p:spPr>
        <p:txBody>
          <a:bodyPr/>
          <a:lstStyle>
            <a:lvl1pPr marL="730250" indent="-73025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+mj-lt"/>
              <a:buAutoNum type="arabicPeriod"/>
              <a:tabLst>
                <a:tab pos="10623550" algn="r"/>
              </a:tabLst>
              <a:defRPr sz="2800" b="0">
                <a:solidFill>
                  <a:schemeClr val="tx1"/>
                </a:solidFill>
              </a:defRPr>
            </a:lvl1pPr>
            <a:lvl2pPr marL="730250" indent="0">
              <a:buClr>
                <a:schemeClr val="accent4"/>
              </a:buClr>
              <a:buFont typeface="+mj-lt"/>
              <a:buNone/>
              <a:tabLst>
                <a:tab pos="10623550" algn="r"/>
              </a:tabLst>
              <a:defRPr sz="1600"/>
            </a:lvl2pPr>
            <a:lvl3pPr marL="914400" indent="-182563">
              <a:lnSpc>
                <a:spcPct val="100000"/>
              </a:lnSpc>
              <a:tabLst>
                <a:tab pos="10623550" algn="r"/>
              </a:tabLst>
              <a:defRPr/>
            </a:lvl3pPr>
            <a:lvl4pPr marL="1096963" indent="-182563">
              <a:lnSpc>
                <a:spcPct val="100000"/>
              </a:lnSpc>
              <a:tabLst>
                <a:tab pos="10623550" algn="r"/>
              </a:tabLst>
              <a:defRPr/>
            </a:lvl4pPr>
            <a:lvl5pPr marL="1279525" indent="-182563">
              <a:lnSpc>
                <a:spcPct val="100000"/>
              </a:lnSpc>
              <a:tabLst>
                <a:tab pos="10623550" algn="r"/>
              </a:tabLst>
              <a:defRPr/>
            </a:lvl5pPr>
            <a:lvl6pPr marL="1462088" indent="-182563">
              <a:lnSpc>
                <a:spcPct val="100000"/>
              </a:lnSpc>
              <a:tabLst>
                <a:tab pos="10623550" algn="r"/>
              </a:tabLst>
              <a:defRPr/>
            </a:lvl6pPr>
            <a:lvl7pPr marL="1644650" indent="-182563">
              <a:lnSpc>
                <a:spcPct val="100000"/>
              </a:lnSpc>
              <a:tabLst>
                <a:tab pos="10623550" algn="r"/>
              </a:tabLst>
              <a:defRPr/>
            </a:lvl7pPr>
            <a:lvl8pPr marL="1828800" indent="-182563">
              <a:lnSpc>
                <a:spcPct val="100000"/>
              </a:lnSpc>
              <a:tabLst>
                <a:tab pos="10623550" algn="r"/>
              </a:tabLst>
              <a:defRPr/>
            </a:lvl8pPr>
            <a:lvl9pPr marL="2011363" indent="-182563">
              <a:lnSpc>
                <a:spcPct val="100000"/>
              </a:lnSpc>
              <a:tabLst>
                <a:tab pos="10623550" algn="r"/>
              </a:tabLs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92926E-C7A2-1946-B74B-5EC49D3EAE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0AE826D-197B-B84E-8B9B-E061070076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283029" y="6266021"/>
            <a:ext cx="5812970" cy="436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1" name="Rectangle 10"/>
          <p:cNvSpPr/>
          <p:nvPr userDrawn="1"/>
        </p:nvSpPr>
        <p:spPr>
          <a:xfrm>
            <a:off x="1" y="6704043"/>
            <a:ext cx="8914101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4102" y="6705189"/>
            <a:ext cx="3277899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20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2103120"/>
            <a:ext cx="7418387" cy="40738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3433AD6-7E25-3440-A0A8-374B46CA70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113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870753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9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2103120"/>
            <a:ext cx="11306175" cy="40738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7AE0E6F-13EB-BD40-A19F-F1CFDDB465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002225" y="6492240"/>
            <a:ext cx="1764792" cy="137160"/>
          </a:xfrm>
        </p:spPr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1720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hidden">
          <a:xfrm>
            <a:off x="0" y="0"/>
            <a:ext cx="8096250" cy="3429000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8096250" cy="1143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 bwMode="hidden">
          <a:xfrm>
            <a:off x="8096250" y="0"/>
            <a:ext cx="4095750" cy="3429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2" y="428625"/>
            <a:ext cx="7418388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4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C024489-97EC-1D48-A1FA-019C122861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931886" y="5828681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3" name="Picture 12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04" y="5948727"/>
            <a:ext cx="1687614" cy="53584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6704043"/>
            <a:ext cx="8914101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914102" y="6705189"/>
            <a:ext cx="3277899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23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1127051-9445-A34F-940C-D451EEF398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5E96824-1DC8-8F4C-9F19-4AA8BD36E9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6C406C8-2617-D442-A446-EA4D0CC6D9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1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473700" cy="40687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75388" y="2103438"/>
            <a:ext cx="54737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0456CA5-A388-1D41-B4AF-6658D4C957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1232899-915E-C74D-8F7F-7C2DD55182A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9E4EFE4-848B-FB4C-92AC-48F9C8C7E47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75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317807" cy="406876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5317807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3536595-57B2-5848-8E3C-E2D5B4D0F21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3DF40C9-D7F9-A14D-8F2B-F46833A0170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913943-67C1-A441-988B-505B7F0D23B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32288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220076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DE0F926-F4BA-044E-B97A-AA8668B032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2EB6748-91CD-EA44-B3CB-A9D864D8B20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1B9031D-3AD3-5746-B707-6596083321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9" name="Picture 8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19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606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275388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919016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CD6E0CB0-5FCA-9E41-ACFD-7D08A524DF4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E638E35-65AD-4243-B284-707345D47D7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31698C3-BF03-D940-AA4E-1704020681B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1" name="Picture 10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64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913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045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5111177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4"/>
          </p:nvPr>
        </p:nvSpPr>
        <p:spPr>
          <a:xfrm>
            <a:off x="7445309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5"/>
          </p:nvPr>
        </p:nvSpPr>
        <p:spPr>
          <a:xfrm>
            <a:off x="9779443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C0705E1-E330-8C4F-A023-40952CF24C9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22D3CEF-2FE9-6541-A411-8712E77FDE9D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F60C409-BC93-7948-9808-660EF10182C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2" name="Picture 11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07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42912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5280025"/>
            <a:ext cx="3529012" cy="892175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331494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331495" y="5280025"/>
            <a:ext cx="3529012" cy="892175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8220075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220076" y="5280025"/>
            <a:ext cx="3529012" cy="892175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FA63A94-C8E2-FB44-885B-EB683E5F686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55A3E01-BC1E-FC45-9A3B-16FFF0CD47E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16CD684-D4FE-F645-A29A-2F42832D27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2" name="Picture 11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27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oxes for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3429000"/>
            <a:ext cx="2560320" cy="27432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359638" y="3429000"/>
            <a:ext cx="2560320" cy="27432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76363" y="3429000"/>
            <a:ext cx="2560320" cy="27432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9193088" y="3429000"/>
            <a:ext cx="2560320" cy="27432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3D2E598-676F-DE44-A364-05E35FEB311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4EE7D73-CC34-F34E-8E0D-FE9EFCAB5B6D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3D69DEA3-5E99-424B-BE2E-8D9202AD4F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0" name="Picture 9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7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42911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2" y="3657600"/>
            <a:ext cx="2560320" cy="2514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6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335963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359638" y="3657600"/>
            <a:ext cx="2560320" cy="2514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8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6276363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76362" y="3657600"/>
            <a:ext cx="2560320" cy="2514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9193088" y="2103120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9193088" y="3657600"/>
            <a:ext cx="2560320" cy="2514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AEC188F-17FB-9741-A681-A3C06DA3BEA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4C7FE2CE-7430-B14C-8AB3-DE28B3871F5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B0226472-611E-0C4D-B900-2140DFE78BD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20" name="Picture 19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08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48387" cy="474345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42913" y="432000"/>
            <a:ext cx="11306175" cy="13872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D397FBE-5CF3-D24C-9080-6E833FFE25D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E2C69D5E-619A-7A4D-B6D5-5294509D71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28D71E4-CBC9-3648-9D74-CDE027F0E9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17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hidden">
          <a:xfrm>
            <a:off x="0" y="0"/>
            <a:ext cx="8096250" cy="3429000"/>
          </a:xfrm>
          <a:prstGeom prst="rect">
            <a:avLst/>
          </a:prstGeom>
          <a:solidFill>
            <a:srgbClr val="7D7D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8096250" cy="1143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1" name="Rectangle 10"/>
          <p:cNvSpPr/>
          <p:nvPr/>
        </p:nvSpPr>
        <p:spPr bwMode="hidden">
          <a:xfrm>
            <a:off x="8096250" y="0"/>
            <a:ext cx="4095750" cy="3429000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2" y="428625"/>
            <a:ext cx="7418388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4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571B43E-7EFD-FC49-8203-0C37C621BF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931886" y="5841207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5" name="Picture 14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04" y="5961253"/>
            <a:ext cx="1687614" cy="535841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" y="6704043"/>
            <a:ext cx="8914101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914102" y="6705189"/>
            <a:ext cx="3277899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0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2103438"/>
            <a:ext cx="7418387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="" xmlns:a16="http://schemas.microsoft.com/office/drawing/2014/main" id="{C9242D6C-75F6-2B45-8341-980F99E5DA7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E226BB03-6EF6-F445-88B0-A7B24602567C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F8846DF-B557-F249-A820-B138A17441DC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5B6EC7-613B-094E-83F4-DA4B13BB533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9" name="Picture 8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975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ull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2103438"/>
            <a:ext cx="11306175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A78C6408-9684-F649-A01B-20A1E9A52ED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06D22B17-E9E9-3842-A116-5C0D59C56C8F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709AE37-4C0E-9449-8811-AF627111A71F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0E5A4581-58A2-5947-96BD-212EB85369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2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8CAC806-7708-6C42-A901-982FA119C08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Subtitle 2">
            <a:extLst>
              <a:ext uri="{FF2B5EF4-FFF2-40B4-BE49-F238E27FC236}">
                <a16:creationId xmlns="" xmlns:a16="http://schemas.microsoft.com/office/drawing/2014/main" id="{1C758DF0-2055-C446-AF59-8BED8AF86DAB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75A8AA7-C631-FC48-B78E-A7C28CBFC4D6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039EA78-0E25-1E49-9BAA-8BB4D19EDF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8" name="Picture 7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0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473700" cy="406876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75388" y="2103437"/>
            <a:ext cx="5473699" cy="406876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945371-B6F9-F541-89EE-24D897592C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32E0820E-E86A-4245-AF6A-000EBF442F6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01872E8-5749-484B-9C68-8AF6F238E4A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0AD96B6-4E2D-5D4D-9281-01075C08C04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9" name="Picture 8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266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5317807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42914" y="430514"/>
            <a:ext cx="5317806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064736F-99D3-5349-B4BB-3F5BE96B588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339845CC-465C-0147-BB19-41367E39D82E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933433"/>
            <a:ext cx="5317808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AF02CD0-5DDD-1F41-AEB4-55BDD643AC8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78E0517-3586-2A46-900E-429A592FD73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1112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9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332288" y="2103439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8220076" y="2103439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8D01178-C346-1B4F-8DFA-F5B5E0660B1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B56B3548-5EB8-714F-93B3-BD8CE8C6C99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CF957D98-A9BD-6147-8C17-F6034346BCF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B079912-E66E-9D45-8060-9249926E269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0" name="Picture 9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5606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36061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275388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9190163" y="2103438"/>
            <a:ext cx="2556000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0FAD9719-920C-B64C-90D2-E337E9E7C11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42F08066-BCE7-3945-BE4E-1DEA43569B7F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B41EFB3-11D6-AA4B-8128-47D7D7AFAE9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669CF68-145B-AD42-A079-345D6E783D1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2" name="Picture 11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47932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913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7045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13"/>
          </p:nvPr>
        </p:nvSpPr>
        <p:spPr>
          <a:xfrm>
            <a:off x="5111177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14"/>
          </p:nvPr>
        </p:nvSpPr>
        <p:spPr>
          <a:xfrm>
            <a:off x="7445309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5"/>
          </p:nvPr>
        </p:nvSpPr>
        <p:spPr>
          <a:xfrm>
            <a:off x="9779443" y="2103438"/>
            <a:ext cx="1972800" cy="40687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4B2DB5C5-A275-6447-991C-726CD70A52A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BCBFC701-7287-1F4F-B6FA-1BECCBF324C6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A06189D-4BB2-3A4B-BC60-C76CE65FA0C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698595F-E08B-3E4B-8E63-3152F1690C5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3" name="Picture 12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170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42912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5280025"/>
            <a:ext cx="3529012" cy="892175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4331494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331495" y="5280025"/>
            <a:ext cx="3529012" cy="892175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8220075" y="2100263"/>
            <a:ext cx="3529013" cy="301752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220076" y="5280025"/>
            <a:ext cx="3529012" cy="892175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CB03D1A-AA63-224E-A7F2-44C5BFC3BB1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="" xmlns:a16="http://schemas.microsoft.com/office/drawing/2014/main" id="{5CE153FD-285A-D647-ADE4-833E86A9CF52}"/>
              </a:ext>
            </a:extLst>
          </p:cNvPr>
          <p:cNvSpPr>
            <a:spLocks noGrp="1"/>
          </p:cNvSpPr>
          <p:nvPr>
            <p:ph type="subTitle" idx="24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89EEA72-3A8E-454B-8611-EF7B92A8D01E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FA46C5C-0050-F948-8DC9-450AE0734966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5" name="Picture 14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4660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oxes for Icon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3429000"/>
            <a:ext cx="2560320" cy="27432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358198" y="3429000"/>
            <a:ext cx="2560320" cy="27432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73483" y="3429000"/>
            <a:ext cx="2560320" cy="27432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9188767" y="3429000"/>
            <a:ext cx="2560320" cy="27432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200" b="1"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  <a:lvl6pPr>
              <a:spcAft>
                <a:spcPts val="300"/>
              </a:spcAft>
              <a:defRPr/>
            </a:lvl6pPr>
            <a:lvl7pPr>
              <a:spcAft>
                <a:spcPts val="300"/>
              </a:spcAft>
              <a:defRPr/>
            </a:lvl7pPr>
            <a:lvl8pPr>
              <a:spcAft>
                <a:spcPts val="300"/>
              </a:spcAft>
              <a:defRPr/>
            </a:lvl8pPr>
            <a:lvl9pPr>
              <a:spcAft>
                <a:spcPts val="300"/>
              </a:spcAft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53B37F2-903B-D544-93F5-C52542E06C3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DA3591F7-EFF5-C649-BCF8-906639EFF4C9}"/>
              </a:ext>
            </a:extLst>
          </p:cNvPr>
          <p:cNvSpPr>
            <a:spLocks noGrp="1"/>
          </p:cNvSpPr>
          <p:nvPr>
            <p:ph type="subTitle" idx="23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460D960-D902-2048-954B-F454F3A9AB3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7FAA743-55F3-AE49-BD56-1FC09BDF7C6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1" name="Picture 10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70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hidden">
          <a:xfrm>
            <a:off x="0" y="0"/>
            <a:ext cx="8096250" cy="3429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10" name="Rectangle 9"/>
          <p:cNvSpPr/>
          <p:nvPr/>
        </p:nvSpPr>
        <p:spPr bwMode="hidden">
          <a:xfrm>
            <a:off x="0" y="3429000"/>
            <a:ext cx="8096250" cy="1143000"/>
          </a:xfrm>
          <a:prstGeom prst="rect">
            <a:avLst/>
          </a:prstGeom>
          <a:solidFill>
            <a:srgbClr val="B97C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>
              <a:solidFill>
                <a:schemeClr val="accent6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hidden">
          <a:xfrm>
            <a:off x="8096250" y="0"/>
            <a:ext cx="4095750" cy="3429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2" y="428625"/>
            <a:ext cx="7418388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4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C2DF81D-CFC9-CA4F-9296-0DF32281B1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931886" y="5841207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3" name="Picture 12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04" y="5961253"/>
            <a:ext cx="1687614" cy="53584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" y="6704043"/>
            <a:ext cx="8914101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8914102" y="6705189"/>
            <a:ext cx="3277899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9206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am Images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42912" y="210343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2" y="3657600"/>
            <a:ext cx="2560320" cy="2514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6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3358197" y="210343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358197" y="3657600"/>
            <a:ext cx="2560320" cy="2514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8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6273482" y="210343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273482" y="3657600"/>
            <a:ext cx="2560320" cy="2514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9188767" y="2103438"/>
            <a:ext cx="1325880" cy="1325880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20" hasCustomPrompt="1"/>
          </p:nvPr>
        </p:nvSpPr>
        <p:spPr>
          <a:xfrm>
            <a:off x="9188767" y="3657600"/>
            <a:ext cx="2560320" cy="2514600"/>
          </a:xfrm>
        </p:spPr>
        <p:txBody>
          <a:bodyPr/>
          <a:lstStyle>
            <a:lvl1pPr>
              <a:spcBef>
                <a:spcPts val="0"/>
              </a:spcBef>
              <a:spcAft>
                <a:spcPts val="300"/>
              </a:spcAft>
              <a:defRPr sz="1600" b="1"/>
            </a:lvl1pPr>
            <a:lvl2pPr>
              <a:spcAft>
                <a:spcPts val="300"/>
              </a:spcAft>
              <a:defRPr sz="1600"/>
            </a:lvl2pPr>
            <a:lvl3pPr>
              <a:spcAft>
                <a:spcPts val="300"/>
              </a:spcAft>
              <a:defRPr sz="1600"/>
            </a:lvl3pPr>
            <a:lvl4pPr>
              <a:spcAft>
                <a:spcPts val="300"/>
              </a:spcAft>
              <a:defRPr sz="1600"/>
            </a:lvl4pPr>
            <a:lvl5pPr>
              <a:spcAft>
                <a:spcPts val="300"/>
              </a:spcAft>
              <a:defRPr sz="1600"/>
            </a:lvl5pPr>
            <a:lvl6pPr>
              <a:spcAft>
                <a:spcPts val="300"/>
              </a:spcAft>
              <a:defRPr sz="1600"/>
            </a:lvl6pPr>
            <a:lvl7pPr>
              <a:spcAft>
                <a:spcPts val="300"/>
              </a:spcAft>
              <a:defRPr sz="1600"/>
            </a:lvl7pPr>
            <a:lvl8pPr>
              <a:spcAft>
                <a:spcPts val="300"/>
              </a:spcAft>
              <a:defRPr sz="1600"/>
            </a:lvl8pPr>
            <a:lvl9pPr>
              <a:spcAft>
                <a:spcPts val="300"/>
              </a:spcAft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E0022E1-5A19-8748-8180-279AACB6BB6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Subtitle 2">
            <a:extLst>
              <a:ext uri="{FF2B5EF4-FFF2-40B4-BE49-F238E27FC236}">
                <a16:creationId xmlns="" xmlns:a16="http://schemas.microsoft.com/office/drawing/2014/main" id="{5194D818-D8E8-5342-BDE8-319BC1FCE4A9}"/>
              </a:ext>
            </a:extLst>
          </p:cNvPr>
          <p:cNvSpPr>
            <a:spLocks noGrp="1"/>
          </p:cNvSpPr>
          <p:nvPr>
            <p:ph type="subTitle" idx="26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CB65038-8636-4945-8B6F-709A62BEACF1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9625D97-D89C-574F-8C1D-AA1E4D4B3FAB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22" name="Picture 21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429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-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48387" cy="474345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42913" y="430514"/>
            <a:ext cx="11306175" cy="50292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0C256F8-EAA0-F045-A569-920F86A13F1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Subtitle 2">
            <a:extLst>
              <a:ext uri="{FF2B5EF4-FFF2-40B4-BE49-F238E27FC236}">
                <a16:creationId xmlns="" xmlns:a16="http://schemas.microsoft.com/office/drawing/2014/main" id="{E168D6DA-542B-6F48-A3F4-9AAC02852C7A}"/>
              </a:ext>
            </a:extLst>
          </p:cNvPr>
          <p:cNvSpPr>
            <a:spLocks noGrp="1"/>
          </p:cNvSpPr>
          <p:nvPr>
            <p:ph type="subTitle" idx="16" hasCustomPrompt="1"/>
          </p:nvPr>
        </p:nvSpPr>
        <p:spPr>
          <a:xfrm>
            <a:off x="442912" y="933433"/>
            <a:ext cx="11306176" cy="885842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 b="0">
                <a:solidFill>
                  <a:schemeClr val="tx1"/>
                </a:solidFill>
              </a:defRPr>
            </a:lvl1pPr>
            <a:lvl2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marL="0" indent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en-US" dirty="0"/>
              <a:t>[Optional slide subtitle]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F212C7E-F059-4B46-B4D7-79D6BA8599B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089E013-6DD8-C341-9F6F-8AA53BE6CA0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0" name="Picture 9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749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0" y="2103438"/>
            <a:ext cx="3971925" cy="406876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60370" y="2377440"/>
            <a:ext cx="3611880" cy="1737360"/>
          </a:xfrm>
        </p:spPr>
        <p:txBody>
          <a:bodyPr tIns="0" bIns="0" anchor="t" anchorCtr="0"/>
          <a:lstStyle>
            <a:lvl1pPr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3600" b="1" spc="-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00%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3931920"/>
            <a:ext cx="3328986" cy="206178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0">
                <a:solidFill>
                  <a:schemeClr val="bg1"/>
                </a:solidFill>
              </a:defRPr>
            </a:lvl1pPr>
            <a:lvl2pPr marL="18288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bg1"/>
                </a:solidFill>
              </a:defRPr>
            </a:lvl2pPr>
            <a:lvl3pPr marL="36576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b="0">
                <a:solidFill>
                  <a:schemeClr val="bg1"/>
                </a:solidFill>
              </a:defRPr>
            </a:lvl3pPr>
            <a:lvl4pPr marL="54864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b="0">
                <a:solidFill>
                  <a:schemeClr val="bg1"/>
                </a:solidFill>
              </a:defRPr>
            </a:lvl4pPr>
            <a:lvl5pPr marL="731520" indent="-18288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–"/>
              <a:defRPr b="0">
                <a:solidFill>
                  <a:schemeClr val="bg1"/>
                </a:solidFill>
              </a:defRPr>
            </a:lvl5pPr>
            <a:lvl6pPr marL="914400" indent="-182880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6pPr>
            <a:lvl7pPr marL="1097280" indent="-182880">
              <a:spcBef>
                <a:spcPts val="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7pPr>
            <a:lvl8pPr marL="1280160" indent="-182880">
              <a:spcBef>
                <a:spcPts val="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8pPr>
            <a:lvl9pPr marL="1463040" indent="-182880">
              <a:spcBef>
                <a:spcPts val="0"/>
              </a:spcBef>
              <a:buFont typeface="Arial" panose="020B0604020202020204" pitchFamily="34" charset="0"/>
              <a:buChar char="–"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4327525" y="2095500"/>
            <a:ext cx="7421563" cy="4076699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6E2E86-965C-BE4A-BDD2-8C3B0C7986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14EA5A5-893B-6B4B-80D2-49FFC81C88C2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94F96C2-47B6-4747-B231-79A630D24A9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1" name="Picture 10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185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42913" y="3599542"/>
            <a:ext cx="3529012" cy="257805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442913" y="2095500"/>
            <a:ext cx="3529012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00%</a:t>
            </a:r>
            <a:endParaRPr lang="en-GB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327524" y="2095500"/>
            <a:ext cx="3533775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00%</a:t>
            </a:r>
            <a:endParaRPr lang="en-GB" dirty="0"/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222571" y="2095500"/>
            <a:ext cx="3529012" cy="1333500"/>
          </a:xfrm>
        </p:spPr>
        <p:txBody>
          <a:bodyPr anchor="ctr" anchorCtr="0"/>
          <a:lstStyle>
            <a:lvl1pPr>
              <a:lnSpc>
                <a:spcPct val="100000"/>
              </a:lnSpc>
              <a:defRPr sz="8500" b="0" spc="-100" baseline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00%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BC21E25-BA96-8149-8793-205BDC26358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904FBFED-85D0-8C43-84C6-BADD19241EDC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4327525" y="3599542"/>
            <a:ext cx="3533775" cy="257805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C7D43B0B-6C29-D449-BC95-219F98DA27E0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8222571" y="3599542"/>
            <a:ext cx="3529012" cy="2578057"/>
          </a:xfrm>
        </p:spPr>
        <p:txBody>
          <a:bodyPr/>
          <a:lstStyle>
            <a:lvl1pPr>
              <a:spcBef>
                <a:spcPts val="0"/>
              </a:spcBef>
              <a:spcAft>
                <a:spcPts val="600"/>
              </a:spcAft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3F3B578-7307-3B4F-9573-5B25CD8634E9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4D65346-FB7D-7243-B361-2D5958F844E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pic>
        <p:nvPicPr>
          <p:cNvPr id="12" name="Picture 11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3518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ontent Dark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="" xmlns:a16="http://schemas.microsoft.com/office/drawing/2014/main" id="{534FC478-2103-444D-A788-6C385FEA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50208723-B803-0D42-8863-6E0ACA5F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="" xmlns:a16="http://schemas.microsoft.com/office/drawing/2014/main" id="{B9D3C748-DE6A-F649-888F-43A3773D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10351032" y="150312"/>
            <a:ext cx="1790864" cy="739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2" name="Picture 11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46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Chart Dark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103438"/>
            <a:ext cx="3529012" cy="40687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GB" dirty="0"/>
              <a:t>Sixth level</a:t>
            </a:r>
          </a:p>
          <a:p>
            <a:pPr lvl="6"/>
            <a:r>
              <a:rPr lang="en-GB" dirty="0"/>
              <a:t>Seventh level</a:t>
            </a:r>
          </a:p>
          <a:p>
            <a:pPr lvl="7"/>
            <a:r>
              <a:rPr lang="en-GB" dirty="0"/>
              <a:t>Eighth level</a:t>
            </a:r>
          </a:p>
          <a:p>
            <a:pPr lvl="8"/>
            <a:r>
              <a:rPr lang="en-GB" dirty="0"/>
              <a:t>Ninth level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5600701" y="1428750"/>
            <a:ext cx="6148387" cy="4743450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40EE541-D951-5343-8A19-5BC13B8C966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C4A7C0D-ED32-3C4A-A6FA-92C1A14555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2C2BE143-A791-F940-BA69-8C99703B699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0351032" y="150312"/>
            <a:ext cx="1790864" cy="739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3" name="Picture 12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816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 Dark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/>
          <p:cNvSpPr>
            <a:spLocks noGrp="1"/>
          </p:cNvSpPr>
          <p:nvPr>
            <p:ph type="chart" sz="quarter" idx="13"/>
          </p:nvPr>
        </p:nvSpPr>
        <p:spPr>
          <a:xfrm>
            <a:off x="442913" y="2103438"/>
            <a:ext cx="11306175" cy="4068762"/>
          </a:xfrm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chart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368A692-B2AF-6448-8025-A2D10476E94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EF6BD465-CD15-EC45-83F1-C724AC166A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8247A16-A0E7-4A40-BC88-A10C50CA51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51032" y="150312"/>
            <a:ext cx="1790864" cy="739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0" name="Picture 9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32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 Full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0" y="1143000"/>
            <a:ext cx="4572000" cy="4572000"/>
          </a:xfrm>
          <a:solidFill>
            <a:srgbClr val="002060"/>
          </a:solidFill>
        </p:spPr>
        <p:txBody>
          <a:bodyPr lIns="438912" tIns="1440000" rIns="252000" bIns="18000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Font typeface="Arial" panose="020B0604020202020204" pitchFamily="34" charset="0"/>
              <a:buNone/>
              <a:defRPr sz="26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chemeClr val="tx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0">
                <a:solidFill>
                  <a:schemeClr val="tx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en-GB" dirty="0"/>
          </a:p>
        </p:txBody>
      </p:sp>
      <p:sp>
        <p:nvSpPr>
          <p:cNvPr id="11" name="Freeform 5">
            <a:extLst>
              <a:ext uri="{FF2B5EF4-FFF2-40B4-BE49-F238E27FC236}">
                <a16:creationId xmlns="" xmlns:a16="http://schemas.microsoft.com/office/drawing/2014/main" id="{5E9DA768-B963-3547-B650-2E77ED7439D3}"/>
              </a:ext>
            </a:extLst>
          </p:cNvPr>
          <p:cNvSpPr>
            <a:spLocks noChangeAspect="1" noEditPoints="1"/>
          </p:cNvSpPr>
          <p:nvPr userDrawn="1"/>
        </p:nvSpPr>
        <p:spPr bwMode="white">
          <a:xfrm>
            <a:off x="442913" y="1623703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1D36D47-D12A-3142-B681-815978E85E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3042CAE4-1315-134B-A97D-6331422E404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751649C-08F4-D84A-9E3B-1FCB427D60B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471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 Orang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tx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1714500"/>
            <a:ext cx="5299393" cy="445770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EBA5CA3E-5ADF-C84E-8B6D-07C039516DFE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687001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8ACB6F4-A2A7-6E4D-A8EB-50B5B35AADE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7FC6095-B1C7-6143-B9FD-C545A6D035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AF7A802-0AAE-FA43-8858-03590E76403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0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2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3" y="1714500"/>
            <a:ext cx="5299393" cy="445770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/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="" xmlns:a16="http://schemas.microsoft.com/office/drawing/2014/main" id="{751F50DC-1032-F848-8EFD-503462F6015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2913" y="687001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0618CEB-562C-EF47-A905-BA1BD3BB0B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B7BEC181-486E-E441-8900-B8446C2DF2C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61E6323-CD0D-424F-880F-55737281900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98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All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2" y="428625"/>
            <a:ext cx="7418388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3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67EFBB-B928-AC40-8026-93C731DCE1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85139" y="5330952"/>
            <a:ext cx="1636776" cy="135118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2082198" y="5791103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6" y="5911149"/>
            <a:ext cx="1687614" cy="53584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6704043"/>
            <a:ext cx="8914101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914102" y="6705189"/>
            <a:ext cx="3277899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376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/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07AD3661-A443-F74F-9528-11F7BA264BF5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E5DC986-4502-464F-A426-50A70EA2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E17195B-4456-9145-8D6E-97A5EBDF8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C67263F-492F-7F4E-9E89-2A38E1B2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1533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Orange">
    <p:bg>
      <p:bgPr>
        <a:solidFill>
          <a:srgbClr val="D04A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="" xmlns:a16="http://schemas.microsoft.com/office/drawing/2014/main" id="{753C6A26-069C-C142-8C96-315DE67FAD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="" xmlns:a16="http://schemas.microsoft.com/office/drawing/2014/main" id="{F95925A0-A65A-B94F-AD42-4A17D5E9B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01CB2D71-BA29-2E4C-A7F8-AB7C48FCE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1E0FBAD1-BD7F-C249-B609-9F42DAA2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51032" y="150312"/>
            <a:ext cx="1790864" cy="739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7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3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Red">
    <p:bg>
      <p:bgPr>
        <a:solidFill>
          <a:srgbClr val="E03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75C37678-6A0A-C84B-9A52-9B7F891FFFD3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5944E79-860F-9542-986D-3F487E112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503EA61-A2A9-8D46-A8C8-F5D81CC9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E4410A1E-B181-CB46-A25E-398B598C5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51032" y="150312"/>
            <a:ext cx="1790864" cy="739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7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944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Rose">
    <p:bg>
      <p:bgPr>
        <a:solidFill>
          <a:srgbClr val="DB53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F3D58181-4255-CF4B-AEC5-6ADD879A60CA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33DF2FE2-E936-7745-91D2-A6D8CA7F5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54FEE05-057D-214D-903C-F8FD6A36D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DD12AF3-FC08-E446-85E1-796189A8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51032" y="150312"/>
            <a:ext cx="1790864" cy="739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7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7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914" y="2274570"/>
            <a:ext cx="9540366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3000"/>
              </a:spcAft>
              <a:defRPr sz="3800" b="0">
                <a:solidFill>
                  <a:schemeClr val="tx1"/>
                </a:solidFill>
                <a:latin typeface="+mj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="" xmlns:a16="http://schemas.microsoft.com/office/drawing/2014/main" id="{056180B7-FBDB-F345-B5D1-21FE86D79BA3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442913" y="1362959"/>
            <a:ext cx="871538" cy="679450"/>
          </a:xfrm>
          <a:custGeom>
            <a:avLst/>
            <a:gdLst>
              <a:gd name="T0" fmla="*/ 1757 w 1811"/>
              <a:gd name="T1" fmla="*/ 1424 h 1424"/>
              <a:gd name="T2" fmla="*/ 1757 w 1811"/>
              <a:gd name="T3" fmla="*/ 1424 h 1424"/>
              <a:gd name="T4" fmla="*/ 1099 w 1811"/>
              <a:gd name="T5" fmla="*/ 1424 h 1424"/>
              <a:gd name="T6" fmla="*/ 1099 w 1811"/>
              <a:gd name="T7" fmla="*/ 953 h 1424"/>
              <a:gd name="T8" fmla="*/ 1149 w 1811"/>
              <a:gd name="T9" fmla="*/ 501 h 1424"/>
              <a:gd name="T10" fmla="*/ 1337 w 1811"/>
              <a:gd name="T11" fmla="*/ 206 h 1424"/>
              <a:gd name="T12" fmla="*/ 1682 w 1811"/>
              <a:gd name="T13" fmla="*/ 0 h 1424"/>
              <a:gd name="T14" fmla="*/ 1811 w 1811"/>
              <a:gd name="T15" fmla="*/ 271 h 1424"/>
              <a:gd name="T16" fmla="*/ 1529 w 1811"/>
              <a:gd name="T17" fmla="*/ 454 h 1424"/>
              <a:gd name="T18" fmla="*/ 1439 w 1811"/>
              <a:gd name="T19" fmla="*/ 766 h 1424"/>
              <a:gd name="T20" fmla="*/ 1757 w 1811"/>
              <a:gd name="T21" fmla="*/ 766 h 1424"/>
              <a:gd name="T22" fmla="*/ 1757 w 1811"/>
              <a:gd name="T23" fmla="*/ 1424 h 1424"/>
              <a:gd name="T24" fmla="*/ 658 w 1811"/>
              <a:gd name="T25" fmla="*/ 1424 h 1424"/>
              <a:gd name="T26" fmla="*/ 658 w 1811"/>
              <a:gd name="T27" fmla="*/ 1424 h 1424"/>
              <a:gd name="T28" fmla="*/ 0 w 1811"/>
              <a:gd name="T29" fmla="*/ 1424 h 1424"/>
              <a:gd name="T30" fmla="*/ 0 w 1811"/>
              <a:gd name="T31" fmla="*/ 953 h 1424"/>
              <a:gd name="T32" fmla="*/ 50 w 1811"/>
              <a:gd name="T33" fmla="*/ 502 h 1424"/>
              <a:gd name="T34" fmla="*/ 236 w 1811"/>
              <a:gd name="T35" fmla="*/ 206 h 1424"/>
              <a:gd name="T36" fmla="*/ 583 w 1811"/>
              <a:gd name="T37" fmla="*/ 0 h 1424"/>
              <a:gd name="T38" fmla="*/ 712 w 1811"/>
              <a:gd name="T39" fmla="*/ 271 h 1424"/>
              <a:gd name="T40" fmla="*/ 430 w 1811"/>
              <a:gd name="T41" fmla="*/ 454 h 1424"/>
              <a:gd name="T42" fmla="*/ 339 w 1811"/>
              <a:gd name="T43" fmla="*/ 766 h 1424"/>
              <a:gd name="T44" fmla="*/ 658 w 1811"/>
              <a:gd name="T45" fmla="*/ 766 h 1424"/>
              <a:gd name="T46" fmla="*/ 658 w 1811"/>
              <a:gd name="T47" fmla="*/ 1424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811" h="1424">
                <a:moveTo>
                  <a:pt x="1757" y="1424"/>
                </a:moveTo>
                <a:lnTo>
                  <a:pt x="1757" y="1424"/>
                </a:lnTo>
                <a:lnTo>
                  <a:pt x="1099" y="1424"/>
                </a:lnTo>
                <a:lnTo>
                  <a:pt x="1099" y="953"/>
                </a:lnTo>
                <a:cubicBezTo>
                  <a:pt x="1099" y="761"/>
                  <a:pt x="1115" y="610"/>
                  <a:pt x="1149" y="501"/>
                </a:cubicBezTo>
                <a:cubicBezTo>
                  <a:pt x="1183" y="392"/>
                  <a:pt x="1245" y="293"/>
                  <a:pt x="1337" y="206"/>
                </a:cubicBezTo>
                <a:cubicBezTo>
                  <a:pt x="1428" y="118"/>
                  <a:pt x="1543" y="50"/>
                  <a:pt x="1682" y="0"/>
                </a:cubicBezTo>
                <a:lnTo>
                  <a:pt x="1811" y="271"/>
                </a:lnTo>
                <a:cubicBezTo>
                  <a:pt x="1680" y="315"/>
                  <a:pt x="1586" y="376"/>
                  <a:pt x="1529" y="454"/>
                </a:cubicBezTo>
                <a:cubicBezTo>
                  <a:pt x="1472" y="532"/>
                  <a:pt x="1442" y="636"/>
                  <a:pt x="1439" y="766"/>
                </a:cubicBezTo>
                <a:lnTo>
                  <a:pt x="1757" y="766"/>
                </a:lnTo>
                <a:lnTo>
                  <a:pt x="1757" y="1424"/>
                </a:lnTo>
                <a:close/>
                <a:moveTo>
                  <a:pt x="658" y="1424"/>
                </a:moveTo>
                <a:lnTo>
                  <a:pt x="658" y="1424"/>
                </a:lnTo>
                <a:lnTo>
                  <a:pt x="0" y="1424"/>
                </a:lnTo>
                <a:lnTo>
                  <a:pt x="0" y="953"/>
                </a:lnTo>
                <a:cubicBezTo>
                  <a:pt x="0" y="763"/>
                  <a:pt x="16" y="612"/>
                  <a:pt x="50" y="502"/>
                </a:cubicBezTo>
                <a:cubicBezTo>
                  <a:pt x="83" y="392"/>
                  <a:pt x="146" y="293"/>
                  <a:pt x="236" y="206"/>
                </a:cubicBezTo>
                <a:cubicBezTo>
                  <a:pt x="327" y="118"/>
                  <a:pt x="442" y="50"/>
                  <a:pt x="583" y="0"/>
                </a:cubicBezTo>
                <a:lnTo>
                  <a:pt x="712" y="271"/>
                </a:lnTo>
                <a:cubicBezTo>
                  <a:pt x="581" y="315"/>
                  <a:pt x="487" y="376"/>
                  <a:pt x="430" y="454"/>
                </a:cubicBezTo>
                <a:cubicBezTo>
                  <a:pt x="373" y="532"/>
                  <a:pt x="342" y="636"/>
                  <a:pt x="339" y="766"/>
                </a:cubicBezTo>
                <a:lnTo>
                  <a:pt x="658" y="766"/>
                </a:lnTo>
                <a:lnTo>
                  <a:pt x="658" y="1424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9BB60EFE-B508-D848-9B02-A73119F1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C3B4447-C39F-954F-B842-43560F6E9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9D7BB50-999D-5745-BB53-01106665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0351032" y="150312"/>
            <a:ext cx="1790864" cy="7390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7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136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26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  <a:endParaRPr lang="en-GB" dirty="0"/>
          </a:p>
        </p:txBody>
      </p:sp>
      <p:sp>
        <p:nvSpPr>
          <p:cNvPr id="4" name="Subtitle 2">
            <a:extLst>
              <a:ext uri="{FF2B5EF4-FFF2-40B4-BE49-F238E27FC236}">
                <a16:creationId xmlns="" xmlns:a16="http://schemas.microsoft.com/office/drawing/2014/main" id="{A1971A9E-1347-2E4A-8F01-32BA5D5488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0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0233764" y="5987428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6" name="Picture 5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6090998"/>
            <a:ext cx="1687614" cy="535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67CBCF8-572D-4D45-93D3-B122FE4A2D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538354" y="5633222"/>
            <a:ext cx="1636776" cy="1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97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"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C60A2100-6DF1-414A-91DA-B6027C61BA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tx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0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233764" y="5987428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6090998"/>
            <a:ext cx="1687614" cy="535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C024489-97EC-1D48-A1FA-019C122861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8639100" y="5620695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2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os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96D911B5-C441-B44D-9980-56426B1A19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0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233764" y="5987428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6090998"/>
            <a:ext cx="1687614" cy="535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67CBCF8-572D-4D45-93D3-B122FE4A2D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538354" y="5633222"/>
            <a:ext cx="1636776" cy="1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4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951413" y="2103438"/>
            <a:ext cx="4936658" cy="2564265"/>
          </a:xfrm>
        </p:spPr>
        <p:txBody>
          <a:bodyPr anchor="t" anchorCtr="0">
            <a:noAutofit/>
          </a:bodyPr>
          <a:lstStyle>
            <a:lvl1pPr>
              <a:lnSpc>
                <a:spcPct val="85000"/>
              </a:lnSpc>
              <a:defRPr sz="40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[Section header title]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="" xmlns:a16="http://schemas.microsoft.com/office/drawing/2014/main" id="{4F941B13-F925-1C4F-8990-F4149ED1B18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2912" y="0"/>
            <a:ext cx="4344987" cy="6858000"/>
          </a:xfrm>
          <a:noFill/>
        </p:spPr>
        <p:txBody>
          <a:bodyPr anchor="ctr" anchorCtr="0"/>
          <a:lstStyle>
            <a:lvl1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 b="0">
                <a:solidFill>
                  <a:schemeClr val="bg1"/>
                </a:solidFill>
              </a:defRPr>
            </a:lvl1pPr>
            <a:lvl2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2pPr>
            <a:lvl3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3pPr>
            <a:lvl4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4pPr>
            <a:lvl5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5pPr>
            <a:lvl6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6pPr>
            <a:lvl7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7pPr>
            <a:lvl8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8pPr>
            <a:lvl9pPr marL="0" indent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  <a:defRPr sz="650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0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233764" y="5987428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6090998"/>
            <a:ext cx="1687614" cy="535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67CBCF8-572D-4D45-93D3-B122FE4A2D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538354" y="5633222"/>
            <a:ext cx="1636776" cy="1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66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range Manual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E9D68526-5625-1E4A-90D0-6166C1CB0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233764" y="5987428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6090998"/>
            <a:ext cx="1687614" cy="535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D67CBCF8-572D-4D45-93D3-B122FE4A2D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538354" y="5633222"/>
            <a:ext cx="1636776" cy="1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8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All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2" y="428625"/>
            <a:ext cx="7418388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3" y="3749040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9644956-77CE-C94F-9DC1-ACB7D92E89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981990" y="5791103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08" y="5911149"/>
            <a:ext cx="1687614" cy="53584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6691517"/>
            <a:ext cx="8914101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8914102" y="6692663"/>
            <a:ext cx="3277899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51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ed Manual"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87054294-58FB-3646-A032-19FD69799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0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233764" y="5987428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6090998"/>
            <a:ext cx="1687614" cy="5358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C024489-97EC-1D48-A1FA-019C122861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8639100" y="5620695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264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Rose Manual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C0F4BCE9-03B0-5C4D-A70B-519F67263F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</a:t>
            </a:r>
            <a:endParaRPr lang="en-GB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233764" y="5987428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6090998"/>
            <a:ext cx="1687614" cy="535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D67CBCF8-572D-4D45-93D3-B122FE4A2D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538354" y="5633222"/>
            <a:ext cx="1636776" cy="1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170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y Manual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CD146EE5-5980-A84E-9311-F5B9956E43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3" y="428625"/>
            <a:ext cx="1374457" cy="1965960"/>
          </a:xfr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144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0</a:t>
            </a:r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10233764" y="5987428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5" name="Picture 4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6090998"/>
            <a:ext cx="1687614" cy="535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67CBCF8-572D-4D45-93D3-B122FE4A2D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8538354" y="5633222"/>
            <a:ext cx="1636776" cy="1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447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75791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58"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AE750E3-3DF6-B94E-959B-C6E962A30C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78ADAC9E-8878-DA41-A1D3-2D5C54FB456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39088E2-6117-534E-A3B5-65400594E3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0233764" y="150312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7" name="Picture 6">
            <a:hlinkClick r:id="" action="ppaction://noaction"/>
          </p:cNvPr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883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6E9B7AB-8379-3341-BEF5-2E85A7299A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59B7FC3-54D3-A044-9662-AED001F4D97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3092CA8-9C8A-8146-8F00-4833507614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0233764" y="150312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6" name="Picture 5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253882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797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Dark">
    <p:bg>
      <p:bgPr>
        <a:solidFill>
          <a:srgbClr val="46464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233764" y="150312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4" name="Rectangle 13"/>
          <p:cNvSpPr/>
          <p:nvPr/>
        </p:nvSpPr>
        <p:spPr bwMode="hidden">
          <a:xfrm>
            <a:off x="0" y="4940854"/>
            <a:ext cx="12192000" cy="19171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4" y="428625"/>
            <a:ext cx="5473699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2" y="5259600"/>
            <a:ext cx="11306176" cy="1451610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[Legal]</a:t>
            </a: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7A53FBC-337E-0D4B-8811-6E0EEC0A9293}"/>
              </a:ext>
            </a:extLst>
          </p:cNvPr>
          <p:cNvSpPr txBox="1"/>
          <p:nvPr userDrawn="1"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None/>
            </a:pPr>
            <a:r>
              <a:rPr lang="en-US" sz="1200" dirty="0" err="1">
                <a:solidFill>
                  <a:schemeClr val="bg1"/>
                </a:solidFill>
              </a:rPr>
              <a:t>pwc.com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253882"/>
            <a:ext cx="1687614" cy="535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67CBCF8-572D-4D45-93D3-B122FE4A2D6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211836" y="5309813"/>
            <a:ext cx="1636776" cy="1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99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hidden">
          <a:xfrm>
            <a:off x="0" y="4940854"/>
            <a:ext cx="12192000" cy="19171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4" y="428625"/>
            <a:ext cx="5473699" cy="2428874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42912" y="5259600"/>
            <a:ext cx="11306176" cy="1451610"/>
          </a:xfrm>
        </p:spPr>
        <p:txBody>
          <a:bodyPr/>
          <a:lstStyle>
            <a:lvl1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1pPr>
            <a:lvl2pPr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[Legal]</a:t>
            </a:r>
          </a:p>
        </p:txBody>
      </p:sp>
      <p:sp>
        <p:nvSpPr>
          <p:cNvPr id="9" name="AutoShape 3"/>
          <p:cNvSpPr>
            <a:spLocks noChangeAspect="1" noChangeArrowheads="1" noTextEdit="1"/>
          </p:cNvSpPr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745B5A1-1961-2549-9AC7-6FB51905A5F2}"/>
              </a:ext>
            </a:extLst>
          </p:cNvPr>
          <p:cNvSpPr txBox="1"/>
          <p:nvPr userDrawn="1"/>
        </p:nvSpPr>
        <p:spPr>
          <a:xfrm>
            <a:off x="442913" y="4400548"/>
            <a:ext cx="5473699" cy="3404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/>
              <a:buNone/>
            </a:pPr>
            <a:r>
              <a:rPr lang="en-US" sz="1200" dirty="0" err="1">
                <a:solidFill>
                  <a:schemeClr val="tx1"/>
                </a:solidFill>
              </a:rPr>
              <a:t>pwc.com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0233764" y="150312"/>
            <a:ext cx="1908132" cy="75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1" name="Picture 10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32" y="253882"/>
            <a:ext cx="1687614" cy="5358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9C024489-97EC-1D48-A1FA-019C122861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6096000" y="0"/>
            <a:ext cx="6096000" cy="4575812"/>
          </a:xfrm>
          <a:solidFill>
            <a:srgbClr val="DEDEDE"/>
          </a:solidFill>
        </p:spPr>
        <p:txBody>
          <a:bodyPr anchor="ctr" anchorCtr="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 bwMode="hidden">
          <a:xfrm>
            <a:off x="0" y="0"/>
            <a:ext cx="6096000" cy="4575812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 bwMode="hidden">
          <a:xfrm>
            <a:off x="0" y="4575812"/>
            <a:ext cx="6096000" cy="22821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2913" y="428625"/>
            <a:ext cx="5473700" cy="2066926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2913" y="5101594"/>
            <a:ext cx="5473700" cy="59436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09BFEA4-1A04-C344-804A-E610366F99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gray">
          <a:xfrm>
            <a:off x="8396683" y="5418883"/>
            <a:ext cx="1636776" cy="135118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11016" y="6704043"/>
            <a:ext cx="6107016" cy="153957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6096000" y="6682137"/>
            <a:ext cx="6096920" cy="175863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10061278" y="5791103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5" name="Picture 14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296" y="5911149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88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ines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30AF71D2-4341-774D-95E6-2A6EC9FAB97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0"/>
            <a:ext cx="12192000" cy="6858000"/>
            <a:chOff x="152400" y="152400"/>
            <a:chExt cx="12196763" cy="6862763"/>
          </a:xfrm>
        </p:grpSpPr>
        <p:sp>
          <p:nvSpPr>
            <p:cNvPr id="6" name="Freeform 5">
              <a:extLst>
                <a:ext uri="{FF2B5EF4-FFF2-40B4-BE49-F238E27FC236}">
                  <a16:creationId xmlns="" xmlns:a16="http://schemas.microsoft.com/office/drawing/2014/main" id="{EB6FF182-420C-CE44-A08A-9911616955D9}"/>
                </a:ext>
              </a:extLst>
            </p:cNvPr>
            <p:cNvSpPr>
              <a:spLocks noChangeAspect="1"/>
            </p:cNvSpPr>
            <p:nvPr/>
          </p:nvSpPr>
          <p:spPr bwMode="hidden">
            <a:xfrm>
              <a:off x="152400" y="3775075"/>
              <a:ext cx="9142413" cy="777875"/>
            </a:xfrm>
            <a:custGeom>
              <a:avLst/>
              <a:gdLst>
                <a:gd name="T0" fmla="*/ 0 w 7908"/>
                <a:gd name="T1" fmla="*/ 0 h 1632"/>
                <a:gd name="T2" fmla="*/ 0 w 7908"/>
                <a:gd name="T3" fmla="*/ 0 h 1632"/>
                <a:gd name="T4" fmla="*/ 7908 w 7908"/>
                <a:gd name="T5" fmla="*/ 0 h 1632"/>
                <a:gd name="T6" fmla="*/ 7908 w 7908"/>
                <a:gd name="T7" fmla="*/ 1632 h 1632"/>
                <a:gd name="T8" fmla="*/ 0 w 7908"/>
                <a:gd name="T9" fmla="*/ 1632 h 1632"/>
                <a:gd name="T10" fmla="*/ 0 w 7908"/>
                <a:gd name="T11" fmla="*/ 0 h 1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08" h="1632">
                  <a:moveTo>
                    <a:pt x="0" y="0"/>
                  </a:moveTo>
                  <a:lnTo>
                    <a:pt x="0" y="0"/>
                  </a:lnTo>
                  <a:lnTo>
                    <a:pt x="7908" y="0"/>
                  </a:lnTo>
                  <a:lnTo>
                    <a:pt x="7908" y="1632"/>
                  </a:lnTo>
                  <a:lnTo>
                    <a:pt x="0" y="16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06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3BE432B1-2C50-3E4E-AD63-D3F80C22CFAE}"/>
                </a:ext>
              </a:extLst>
            </p:cNvPr>
            <p:cNvSpPr>
              <a:spLocks noChangeAspect="1"/>
            </p:cNvSpPr>
            <p:nvPr/>
          </p:nvSpPr>
          <p:spPr bwMode="white">
            <a:xfrm>
              <a:off x="152400" y="152400"/>
              <a:ext cx="12196763" cy="6862763"/>
            </a:xfrm>
            <a:custGeom>
              <a:avLst/>
              <a:gdLst>
                <a:gd name="T0" fmla="*/ 19187 w 25599"/>
                <a:gd name="T1" fmla="*/ 0 h 14399"/>
                <a:gd name="T2" fmla="*/ 19187 w 25599"/>
                <a:gd name="T3" fmla="*/ 0 h 14399"/>
                <a:gd name="T4" fmla="*/ 19187 w 25599"/>
                <a:gd name="T5" fmla="*/ 6949 h 14399"/>
                <a:gd name="T6" fmla="*/ 0 w 25599"/>
                <a:gd name="T7" fmla="*/ 6949 h 14399"/>
                <a:gd name="T8" fmla="*/ 0 w 25599"/>
                <a:gd name="T9" fmla="*/ 7602 h 14399"/>
                <a:gd name="T10" fmla="*/ 19187 w 25599"/>
                <a:gd name="T11" fmla="*/ 7602 h 14399"/>
                <a:gd name="T12" fmla="*/ 19187 w 25599"/>
                <a:gd name="T13" fmla="*/ 9234 h 14399"/>
                <a:gd name="T14" fmla="*/ 0 w 25599"/>
                <a:gd name="T15" fmla="*/ 9234 h 14399"/>
                <a:gd name="T16" fmla="*/ 0 w 25599"/>
                <a:gd name="T17" fmla="*/ 9887 h 14399"/>
                <a:gd name="T18" fmla="*/ 19187 w 25599"/>
                <a:gd name="T19" fmla="*/ 9887 h 14399"/>
                <a:gd name="T20" fmla="*/ 19187 w 25599"/>
                <a:gd name="T21" fmla="*/ 14399 h 14399"/>
                <a:gd name="T22" fmla="*/ 19839 w 25599"/>
                <a:gd name="T23" fmla="*/ 14399 h 14399"/>
                <a:gd name="T24" fmla="*/ 19839 w 25599"/>
                <a:gd name="T25" fmla="*/ 9887 h 14399"/>
                <a:gd name="T26" fmla="*/ 25599 w 25599"/>
                <a:gd name="T27" fmla="*/ 9887 h 14399"/>
                <a:gd name="T28" fmla="*/ 25599 w 25599"/>
                <a:gd name="T29" fmla="*/ 9234 h 14399"/>
                <a:gd name="T30" fmla="*/ 19839 w 25599"/>
                <a:gd name="T31" fmla="*/ 9234 h 14399"/>
                <a:gd name="T32" fmla="*/ 19839 w 25599"/>
                <a:gd name="T33" fmla="*/ 7602 h 14399"/>
                <a:gd name="T34" fmla="*/ 25599 w 25599"/>
                <a:gd name="T35" fmla="*/ 7602 h 14399"/>
                <a:gd name="T36" fmla="*/ 25599 w 25599"/>
                <a:gd name="T37" fmla="*/ 6949 h 14399"/>
                <a:gd name="T38" fmla="*/ 19839 w 25599"/>
                <a:gd name="T39" fmla="*/ 6949 h 14399"/>
                <a:gd name="T40" fmla="*/ 19839 w 25599"/>
                <a:gd name="T41" fmla="*/ 0 h 14399"/>
                <a:gd name="T42" fmla="*/ 19187 w 25599"/>
                <a:gd name="T43" fmla="*/ 0 h 14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599" h="14399">
                  <a:moveTo>
                    <a:pt x="19187" y="0"/>
                  </a:moveTo>
                  <a:lnTo>
                    <a:pt x="19187" y="0"/>
                  </a:lnTo>
                  <a:lnTo>
                    <a:pt x="19187" y="6949"/>
                  </a:lnTo>
                  <a:lnTo>
                    <a:pt x="0" y="6949"/>
                  </a:lnTo>
                  <a:lnTo>
                    <a:pt x="0" y="7602"/>
                  </a:lnTo>
                  <a:lnTo>
                    <a:pt x="19187" y="7602"/>
                  </a:lnTo>
                  <a:lnTo>
                    <a:pt x="19187" y="9234"/>
                  </a:lnTo>
                  <a:lnTo>
                    <a:pt x="0" y="9234"/>
                  </a:lnTo>
                  <a:lnTo>
                    <a:pt x="0" y="9887"/>
                  </a:lnTo>
                  <a:lnTo>
                    <a:pt x="19187" y="9887"/>
                  </a:lnTo>
                  <a:lnTo>
                    <a:pt x="19187" y="14399"/>
                  </a:lnTo>
                  <a:lnTo>
                    <a:pt x="19839" y="14399"/>
                  </a:lnTo>
                  <a:lnTo>
                    <a:pt x="19839" y="9887"/>
                  </a:lnTo>
                  <a:lnTo>
                    <a:pt x="25599" y="9887"/>
                  </a:lnTo>
                  <a:lnTo>
                    <a:pt x="25599" y="9234"/>
                  </a:lnTo>
                  <a:lnTo>
                    <a:pt x="19839" y="9234"/>
                  </a:lnTo>
                  <a:lnTo>
                    <a:pt x="19839" y="7602"/>
                  </a:lnTo>
                  <a:lnTo>
                    <a:pt x="25599" y="7602"/>
                  </a:lnTo>
                  <a:lnTo>
                    <a:pt x="25599" y="6949"/>
                  </a:lnTo>
                  <a:lnTo>
                    <a:pt x="19839" y="6949"/>
                  </a:lnTo>
                  <a:lnTo>
                    <a:pt x="19839" y="0"/>
                  </a:lnTo>
                  <a:lnTo>
                    <a:pt x="1918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914" y="3713607"/>
            <a:ext cx="5473699" cy="592074"/>
          </a:xfrm>
          <a:noFill/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[Presentation subtitle]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42914" y="428624"/>
            <a:ext cx="7418386" cy="1884391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" y="6704043"/>
            <a:ext cx="9138842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9138843" y="6705189"/>
            <a:ext cx="3053158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2007054" y="5795327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4" name="Picture 13">
            <a:hlinkClick r:id="" action="ppaction://noaction"/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72" y="5915373"/>
            <a:ext cx="1687614" cy="5358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BFFF2DD-324A-4741-B09D-D8BFF0170B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185139" y="5330952"/>
            <a:ext cx="1636776" cy="1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9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ines 2">
    <p:bg>
      <p:bgPr>
        <a:solidFill>
          <a:srgbClr val="DEDE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10"/>
          </p:nvPr>
        </p:nvSpPr>
        <p:spPr bwMode="hidden">
          <a:xfrm>
            <a:off x="0" y="0"/>
            <a:ext cx="12192000" cy="6858000"/>
          </a:xfrm>
          <a:solidFill>
            <a:srgbClr val="DEDEDE"/>
          </a:solidFill>
        </p:spPr>
        <p:txBody>
          <a:bodyPr tIns="91440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B7BDC28A-6CCA-D946-B517-6BB4EEB49B0B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Freeform: Shape 7">
              <a:extLst>
                <a:ext uri="{FF2B5EF4-FFF2-40B4-BE49-F238E27FC236}">
                  <a16:creationId xmlns="" xmlns:a16="http://schemas.microsoft.com/office/drawing/2014/main" id="{88987A12-2FCD-A24E-A035-A87DB2CE21C2}"/>
                </a:ext>
              </a:extLst>
            </p:cNvPr>
            <p:cNvSpPr/>
            <p:nvPr userDrawn="1"/>
          </p:nvSpPr>
          <p:spPr bwMode="white">
            <a:xfrm>
              <a:off x="0" y="0"/>
              <a:ext cx="12192000" cy="6858000"/>
            </a:xfrm>
            <a:custGeom>
              <a:avLst/>
              <a:gdLst>
                <a:gd name="connsiteX0" fmla="*/ 9144000 w 12192000"/>
                <a:gd name="connsiteY0" fmla="*/ 0 h 6858000"/>
                <a:gd name="connsiteX1" fmla="*/ 9450000 w 12192000"/>
                <a:gd name="connsiteY1" fmla="*/ 0 h 6858000"/>
                <a:gd name="connsiteX2" fmla="*/ 9450000 w 12192000"/>
                <a:gd name="connsiteY2" fmla="*/ 3309692 h 6858000"/>
                <a:gd name="connsiteX3" fmla="*/ 12192000 w 12192000"/>
                <a:gd name="connsiteY3" fmla="*/ 3309692 h 6858000"/>
                <a:gd name="connsiteX4" fmla="*/ 12192000 w 12192000"/>
                <a:gd name="connsiteY4" fmla="*/ 3615692 h 6858000"/>
                <a:gd name="connsiteX5" fmla="*/ 9450000 w 12192000"/>
                <a:gd name="connsiteY5" fmla="*/ 3615692 h 6858000"/>
                <a:gd name="connsiteX6" fmla="*/ 9450000 w 12192000"/>
                <a:gd name="connsiteY6" fmla="*/ 4394836 h 6858000"/>
                <a:gd name="connsiteX7" fmla="*/ 12192000 w 12192000"/>
                <a:gd name="connsiteY7" fmla="*/ 4394836 h 6858000"/>
                <a:gd name="connsiteX8" fmla="*/ 12192000 w 12192000"/>
                <a:gd name="connsiteY8" fmla="*/ 4700836 h 6858000"/>
                <a:gd name="connsiteX9" fmla="*/ 9450000 w 12192000"/>
                <a:gd name="connsiteY9" fmla="*/ 4700836 h 6858000"/>
                <a:gd name="connsiteX10" fmla="*/ 9450000 w 12192000"/>
                <a:gd name="connsiteY10" fmla="*/ 6858000 h 6858000"/>
                <a:gd name="connsiteX11" fmla="*/ 9144000 w 12192000"/>
                <a:gd name="connsiteY11" fmla="*/ 6858000 h 6858000"/>
                <a:gd name="connsiteX12" fmla="*/ 9144000 w 12192000"/>
                <a:gd name="connsiteY12" fmla="*/ 4700836 h 6858000"/>
                <a:gd name="connsiteX13" fmla="*/ 0 w 12192000"/>
                <a:gd name="connsiteY13" fmla="*/ 4700836 h 6858000"/>
                <a:gd name="connsiteX14" fmla="*/ 0 w 12192000"/>
                <a:gd name="connsiteY14" fmla="*/ 4394836 h 6858000"/>
                <a:gd name="connsiteX15" fmla="*/ 9144000 w 12192000"/>
                <a:gd name="connsiteY15" fmla="*/ 4394836 h 6858000"/>
                <a:gd name="connsiteX16" fmla="*/ 9144000 w 12192000"/>
                <a:gd name="connsiteY16" fmla="*/ 3615692 h 6858000"/>
                <a:gd name="connsiteX17" fmla="*/ 0 w 12192000"/>
                <a:gd name="connsiteY17" fmla="*/ 3615692 h 6858000"/>
                <a:gd name="connsiteX18" fmla="*/ 0 w 12192000"/>
                <a:gd name="connsiteY18" fmla="*/ 3309692 h 6858000"/>
                <a:gd name="connsiteX19" fmla="*/ 9144000 w 12192000"/>
                <a:gd name="connsiteY19" fmla="*/ 330969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000" h="6858000">
                  <a:moveTo>
                    <a:pt x="9144000" y="0"/>
                  </a:moveTo>
                  <a:lnTo>
                    <a:pt x="9450000" y="0"/>
                  </a:lnTo>
                  <a:lnTo>
                    <a:pt x="9450000" y="3309692"/>
                  </a:lnTo>
                  <a:lnTo>
                    <a:pt x="12192000" y="3309692"/>
                  </a:lnTo>
                  <a:lnTo>
                    <a:pt x="12192000" y="3615692"/>
                  </a:lnTo>
                  <a:lnTo>
                    <a:pt x="9450000" y="3615692"/>
                  </a:lnTo>
                  <a:lnTo>
                    <a:pt x="9450000" y="4394836"/>
                  </a:lnTo>
                  <a:lnTo>
                    <a:pt x="12192000" y="4394836"/>
                  </a:lnTo>
                  <a:lnTo>
                    <a:pt x="12192000" y="4700836"/>
                  </a:lnTo>
                  <a:lnTo>
                    <a:pt x="9450000" y="4700836"/>
                  </a:lnTo>
                  <a:lnTo>
                    <a:pt x="9450000" y="6858000"/>
                  </a:lnTo>
                  <a:lnTo>
                    <a:pt x="9144000" y="6858000"/>
                  </a:lnTo>
                  <a:lnTo>
                    <a:pt x="9144000" y="4700836"/>
                  </a:lnTo>
                  <a:lnTo>
                    <a:pt x="0" y="4700836"/>
                  </a:lnTo>
                  <a:lnTo>
                    <a:pt x="0" y="4394836"/>
                  </a:lnTo>
                  <a:lnTo>
                    <a:pt x="9144000" y="4394836"/>
                  </a:lnTo>
                  <a:lnTo>
                    <a:pt x="9144000" y="3615692"/>
                  </a:lnTo>
                  <a:lnTo>
                    <a:pt x="0" y="3615692"/>
                  </a:lnTo>
                  <a:lnTo>
                    <a:pt x="0" y="3309692"/>
                  </a:lnTo>
                  <a:lnTo>
                    <a:pt x="9144000" y="33096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7BFFF2DD-324A-4741-B09D-D8BFF0170B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 bwMode="gray">
            <a:xfrm>
              <a:off x="185139" y="5330952"/>
              <a:ext cx="1636776" cy="1351185"/>
            </a:xfrm>
            <a:prstGeom prst="rect">
              <a:avLst/>
            </a:prstGeom>
          </p:spPr>
        </p:pic>
      </p:grp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B2285DDC-FA1B-F84F-B44E-C04413327EF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442913" y="3713607"/>
            <a:ext cx="5473700" cy="594221"/>
          </a:xfrm>
          <a:noFill/>
        </p:spPr>
        <p:txBody>
          <a:bodyPr lIns="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0">
                <a:solidFill>
                  <a:schemeClr val="tx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en-US" dirty="0"/>
              <a:t>[Presentation subtitle]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42912" y="428624"/>
            <a:ext cx="7418387" cy="1884391"/>
          </a:xfrm>
        </p:spPr>
        <p:txBody>
          <a:bodyPr anchor="b" anchorCtr="0"/>
          <a:lstStyle>
            <a:lvl1pPr algn="l">
              <a:lnSpc>
                <a:spcPct val="850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  <a:endParaRPr lang="en-GB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" y="6704043"/>
            <a:ext cx="9138842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9138843" y="6705189"/>
            <a:ext cx="3053158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2007054" y="5795327"/>
            <a:ext cx="1967469" cy="775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4" name="Picture 13">
            <a:hlinkClick r:id="" action="ppaction://noaction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072" y="5915373"/>
            <a:ext cx="1687614" cy="53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11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theme" Target="../theme/theme1.xml"/><Relationship Id="rId68" Type="http://schemas.openxmlformats.org/officeDocument/2006/relationships/vmlDrawing" Target="../drawings/vmlDrawing1.vml"/><Relationship Id="rId69" Type="http://schemas.openxmlformats.org/officeDocument/2006/relationships/tags" Target="../tags/tag2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70" Type="http://schemas.openxmlformats.org/officeDocument/2006/relationships/oleObject" Target="../embeddings/oleObject1.bin"/><Relationship Id="rId71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69"/>
            </p:custDataLst>
            <p:extLst>
              <p:ext uri="{D42A27DB-BD31-4B8C-83A1-F6EECF244321}">
                <p14:modId xmlns:p14="http://schemas.microsoft.com/office/powerpoint/2010/main" val="161044734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3" name="think-cell Slide" r:id="rId70" imgW="473" imgH="473" progId="TCLayout.ActiveDocument.1">
                  <p:embed/>
                </p:oleObj>
              </mc:Choice>
              <mc:Fallback>
                <p:oleObj name="think-cell Slide" r:id="rId70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32001"/>
            <a:ext cx="11306175" cy="138727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[Slide title]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2913" y="2103438"/>
            <a:ext cx="11306175" cy="40687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84296" y="6492240"/>
            <a:ext cx="1764792" cy="13716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7870704B-CE94-48CC-AF30-84932A1262A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442913" y="6492240"/>
            <a:ext cx="5473700" cy="1371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l"/>
            <a:r>
              <a:rPr lang="en-GB" sz="750" b="0" dirty="0">
                <a:solidFill>
                  <a:schemeClr val="tx1"/>
                </a:solidFill>
              </a:rPr>
              <a:t>PwC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AC161DD-0A25-2B4E-956E-04296B590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984296" y="6355080"/>
            <a:ext cx="1764792" cy="137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929DBE-EF12-9845-B0FD-DF795B823D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2" y="6355080"/>
            <a:ext cx="5473701" cy="13716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750">
                <a:solidFill>
                  <a:schemeClr val="tx1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6704043"/>
            <a:ext cx="8914101" cy="175864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rgbClr val="0070C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914102" y="6705189"/>
            <a:ext cx="3277899" cy="174718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err="1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10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  <p:sldLayoutId id="2147483765" r:id="rId42"/>
    <p:sldLayoutId id="2147483766" r:id="rId43"/>
    <p:sldLayoutId id="2147483767" r:id="rId44"/>
    <p:sldLayoutId id="2147483768" r:id="rId45"/>
    <p:sldLayoutId id="2147483769" r:id="rId46"/>
    <p:sldLayoutId id="2147483770" r:id="rId47"/>
    <p:sldLayoutId id="2147483771" r:id="rId48"/>
    <p:sldLayoutId id="2147483772" r:id="rId49"/>
    <p:sldLayoutId id="2147483773" r:id="rId50"/>
    <p:sldLayoutId id="2147483774" r:id="rId51"/>
    <p:sldLayoutId id="2147483775" r:id="rId52"/>
    <p:sldLayoutId id="2147483776" r:id="rId53"/>
    <p:sldLayoutId id="2147483777" r:id="rId54"/>
    <p:sldLayoutId id="2147483778" r:id="rId55"/>
    <p:sldLayoutId id="2147483779" r:id="rId56"/>
    <p:sldLayoutId id="2147483780" r:id="rId57"/>
    <p:sldLayoutId id="2147483781" r:id="rId58"/>
    <p:sldLayoutId id="2147483782" r:id="rId59"/>
    <p:sldLayoutId id="2147483783" r:id="rId60"/>
    <p:sldLayoutId id="2147483784" r:id="rId61"/>
    <p:sldLayoutId id="2147483785" r:id="rId62"/>
    <p:sldLayoutId id="2147483786" r:id="rId63"/>
    <p:sldLayoutId id="2147483787" r:id="rId64"/>
    <p:sldLayoutId id="2147483788" r:id="rId65"/>
    <p:sldLayoutId id="2147483789" r:id="rId6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73152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91440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8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2801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840" userDrawn="1">
          <p15:clr>
            <a:srgbClr val="F26B43"/>
          </p15:clr>
        </p15:guide>
        <p15:guide id="1" pos="279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3953" userDrawn="1">
          <p15:clr>
            <a:srgbClr val="F26B43"/>
          </p15:clr>
        </p15:guide>
        <p15:guide id="4" pos="3727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pos="2726" userDrawn="1">
          <p15:clr>
            <a:srgbClr val="F26B43"/>
          </p15:clr>
        </p15:guide>
        <p15:guide id="7" pos="2502" userDrawn="1">
          <p15:clr>
            <a:srgbClr val="F26B43"/>
          </p15:clr>
        </p15:guide>
        <p15:guide id="8" pos="4952" userDrawn="1">
          <p15:clr>
            <a:srgbClr val="F26B43"/>
          </p15:clr>
        </p15:guide>
        <p15:guide id="9" pos="5177" userDrawn="1">
          <p15:clr>
            <a:srgbClr val="F26B43"/>
          </p15:clr>
        </p15:guide>
        <p15:guide id="10" orient="horz" pos="2160" userDrawn="1">
          <p15:clr>
            <a:srgbClr val="F26B43"/>
          </p15:clr>
        </p15:guide>
        <p15:guide id="11" orient="horz" pos="1325" userDrawn="1">
          <p15:clr>
            <a:srgbClr val="F26B43"/>
          </p15:clr>
        </p15:guide>
        <p15:guide id="12" orient="horz" pos="1146" userDrawn="1">
          <p15:clr>
            <a:srgbClr val="F26B43"/>
          </p15:clr>
        </p15:guide>
        <p15:guide id="13" orient="horz" pos="2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3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1"/>
          <a:stretch/>
        </p:blipFill>
        <p:spPr>
          <a:xfrm>
            <a:off x="4841935" y="0"/>
            <a:ext cx="7350066" cy="6608429"/>
          </a:xfrm>
        </p:spPr>
      </p:pic>
      <p:sp>
        <p:nvSpPr>
          <p:cNvPr id="20" name="Freeform 19">
            <a:extLst>
              <a:ext uri="{FF2B5EF4-FFF2-40B4-BE49-F238E27FC236}">
                <a16:creationId xmlns="" xmlns:a16="http://schemas.microsoft.com/office/drawing/2014/main" id="{EB74E07A-DD83-1C40-96E0-60398F730657}"/>
              </a:ext>
            </a:extLst>
          </p:cNvPr>
          <p:cNvSpPr/>
          <p:nvPr/>
        </p:nvSpPr>
        <p:spPr bwMode="white">
          <a:xfrm>
            <a:off x="11019" y="-1213"/>
            <a:ext cx="8315563" cy="6858001"/>
          </a:xfrm>
          <a:custGeom>
            <a:avLst/>
            <a:gdLst>
              <a:gd name="connsiteX0" fmla="*/ 1260764 w 8914102"/>
              <a:gd name="connsiteY0" fmla="*/ 0 h 6858001"/>
              <a:gd name="connsiteX1" fmla="*/ 5169189 w 8914102"/>
              <a:gd name="connsiteY1" fmla="*/ 0 h 6858001"/>
              <a:gd name="connsiteX2" fmla="*/ 5169189 w 8914102"/>
              <a:gd name="connsiteY2" fmla="*/ 765175 h 6858001"/>
              <a:gd name="connsiteX3" fmla="*/ 5937540 w 8914102"/>
              <a:gd name="connsiteY3" fmla="*/ 765175 h 6858001"/>
              <a:gd name="connsiteX4" fmla="*/ 5937540 w 8914102"/>
              <a:gd name="connsiteY4" fmla="*/ 1957388 h 6858001"/>
              <a:gd name="connsiteX5" fmla="*/ 7920327 w 8914102"/>
              <a:gd name="connsiteY5" fmla="*/ 1957388 h 6858001"/>
              <a:gd name="connsiteX6" fmla="*/ 7920327 w 8914102"/>
              <a:gd name="connsiteY6" fmla="*/ 4899025 h 6858001"/>
              <a:gd name="connsiteX7" fmla="*/ 8914102 w 8914102"/>
              <a:gd name="connsiteY7" fmla="*/ 4899025 h 6858001"/>
              <a:gd name="connsiteX8" fmla="*/ 8914102 w 8914102"/>
              <a:gd name="connsiteY8" fmla="*/ 6858000 h 6858001"/>
              <a:gd name="connsiteX9" fmla="*/ 7920327 w 8914102"/>
              <a:gd name="connsiteY9" fmla="*/ 6858000 h 6858001"/>
              <a:gd name="connsiteX10" fmla="*/ 5937540 w 8914102"/>
              <a:gd name="connsiteY10" fmla="*/ 6858000 h 6858001"/>
              <a:gd name="connsiteX11" fmla="*/ 5169189 w 8914102"/>
              <a:gd name="connsiteY11" fmla="*/ 6858000 h 6858001"/>
              <a:gd name="connsiteX12" fmla="*/ 3705515 w 8914102"/>
              <a:gd name="connsiteY12" fmla="*/ 6858000 h 6858001"/>
              <a:gd name="connsiteX13" fmla="*/ 1260764 w 8914102"/>
              <a:gd name="connsiteY13" fmla="*/ 6858000 h 6858001"/>
              <a:gd name="connsiteX14" fmla="*/ 1260764 w 8914102"/>
              <a:gd name="connsiteY14" fmla="*/ 6858001 h 6858001"/>
              <a:gd name="connsiteX15" fmla="*/ 0 w 8914102"/>
              <a:gd name="connsiteY15" fmla="*/ 6858001 h 6858001"/>
              <a:gd name="connsiteX16" fmla="*/ 0 w 8914102"/>
              <a:gd name="connsiteY16" fmla="*/ 1 h 6858001"/>
              <a:gd name="connsiteX17" fmla="*/ 1260764 w 8914102"/>
              <a:gd name="connsiteY17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914102" h="6858001">
                <a:moveTo>
                  <a:pt x="1260764" y="0"/>
                </a:moveTo>
                <a:lnTo>
                  <a:pt x="5169189" y="0"/>
                </a:lnTo>
                <a:lnTo>
                  <a:pt x="5169189" y="765175"/>
                </a:lnTo>
                <a:lnTo>
                  <a:pt x="5937540" y="765175"/>
                </a:lnTo>
                <a:lnTo>
                  <a:pt x="5937540" y="1957388"/>
                </a:lnTo>
                <a:lnTo>
                  <a:pt x="7920327" y="1957388"/>
                </a:lnTo>
                <a:lnTo>
                  <a:pt x="7920327" y="4899025"/>
                </a:lnTo>
                <a:lnTo>
                  <a:pt x="8914102" y="4899025"/>
                </a:lnTo>
                <a:lnTo>
                  <a:pt x="8914102" y="6858000"/>
                </a:lnTo>
                <a:lnTo>
                  <a:pt x="7920327" y="6858000"/>
                </a:lnTo>
                <a:lnTo>
                  <a:pt x="5937540" y="6858000"/>
                </a:lnTo>
                <a:lnTo>
                  <a:pt x="5169189" y="6858000"/>
                </a:lnTo>
                <a:lnTo>
                  <a:pt x="3705515" y="6858000"/>
                </a:lnTo>
                <a:lnTo>
                  <a:pt x="1260764" y="6858000"/>
                </a:lnTo>
                <a:lnTo>
                  <a:pt x="1260764" y="6858001"/>
                </a:lnTo>
                <a:lnTo>
                  <a:pt x="0" y="6858001"/>
                </a:lnTo>
                <a:lnTo>
                  <a:pt x="0" y="1"/>
                </a:lnTo>
                <a:lnTo>
                  <a:pt x="1260764" y="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377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12" y="1325764"/>
            <a:ext cx="5403705" cy="2419816"/>
          </a:xfrm>
        </p:spPr>
        <p:txBody>
          <a:bodyPr>
            <a:noAutofit/>
          </a:bodyPr>
          <a:lstStyle/>
          <a:p>
            <a:pPr defTabSz="898065">
              <a:lnSpc>
                <a:spcPct val="100000"/>
              </a:lnSpc>
              <a:spcAft>
                <a:spcPts val="590"/>
              </a:spcAft>
              <a:buClr>
                <a:schemeClr val="tx2"/>
              </a:buClr>
            </a:pPr>
            <a:r>
              <a:rPr lang="en-GB" sz="4400" dirty="0"/>
              <a:t/>
            </a:r>
            <a:br>
              <a:rPr lang="en-GB" sz="4400" dirty="0"/>
            </a:br>
            <a:r>
              <a:rPr lang="en-GB" sz="4400" dirty="0" smtClean="0"/>
              <a:t>Cars Dataset </a:t>
            </a:r>
            <a:br>
              <a:rPr lang="en-GB" sz="4400" dirty="0" smtClean="0"/>
            </a:br>
            <a:r>
              <a:rPr lang="en-GB" sz="4400" dirty="0" smtClean="0"/>
              <a:t>Clustering and Regression Analysis with R</a:t>
            </a:r>
            <a:r>
              <a:rPr lang="en-GB" sz="4400" dirty="0"/>
              <a:t/>
            </a:r>
            <a:br>
              <a:rPr lang="en-GB" sz="4400" dirty="0"/>
            </a:br>
            <a:r>
              <a:rPr lang="en-GB" sz="2000" dirty="0" smtClean="0">
                <a:solidFill>
                  <a:srgbClr val="002060"/>
                </a:solidFill>
              </a:rPr>
              <a:t>a</a:t>
            </a:r>
            <a:r>
              <a:rPr lang="en-GB" sz="4400" dirty="0" smtClean="0"/>
              <a:t/>
            </a:r>
            <a:br>
              <a:rPr lang="en-GB" sz="4400" dirty="0" smtClean="0"/>
            </a:br>
            <a:r>
              <a:rPr lang="en-GB" sz="2000" dirty="0" smtClean="0"/>
              <a:t>BANA 200 – Foundations in Business Analytics</a:t>
            </a:r>
            <a:endParaRPr lang="en-GB" sz="2000" dirty="0"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1016" y="6607216"/>
            <a:ext cx="8892000" cy="252000"/>
          </a:xfrm>
          <a:prstGeom prst="rect">
            <a:avLst/>
          </a:prstGeom>
          <a:solidFill>
            <a:srgbClr val="FFFF00"/>
          </a:solidFill>
          <a:ln w="9525" cap="rnd">
            <a:noFill/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smtClean="0">
              <a:solidFill>
                <a:srgbClr val="0070C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80921" y="6607216"/>
            <a:ext cx="3312000" cy="252000"/>
          </a:xfrm>
          <a:prstGeom prst="rect">
            <a:avLst/>
          </a:prstGeom>
          <a:solidFill>
            <a:srgbClr val="002060"/>
          </a:solidFill>
          <a:ln w="9525" cap="rnd">
            <a:solidFill>
              <a:srgbClr val="FFFF00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2914" y="4012276"/>
            <a:ext cx="5258640" cy="594360"/>
          </a:xfrm>
        </p:spPr>
        <p:txBody>
          <a:bodyPr/>
          <a:lstStyle/>
          <a:p>
            <a:r>
              <a:rPr lang="en-GB" sz="2000" dirty="0" smtClean="0">
                <a:latin typeface="+mj-lt"/>
              </a:rPr>
              <a:t>Mike </a:t>
            </a:r>
            <a:r>
              <a:rPr lang="en-GB" sz="2000" dirty="0" err="1" smtClean="0">
                <a:latin typeface="+mj-lt"/>
              </a:rPr>
              <a:t>Adhitya</a:t>
            </a:r>
            <a:r>
              <a:rPr lang="en-GB" sz="2000" dirty="0" smtClean="0">
                <a:latin typeface="+mj-lt"/>
              </a:rPr>
              <a:t> Williams (54209437)</a:t>
            </a:r>
            <a:endParaRPr lang="en-GB" sz="2000" dirty="0">
              <a:latin typeface="+mj-lt"/>
            </a:endParaRPr>
          </a:p>
          <a:p>
            <a:endParaRPr lang="en-GB" dirty="0">
              <a:latin typeface="+mj-lt"/>
            </a:endParaRPr>
          </a:p>
        </p:txBody>
      </p:sp>
      <p:pic>
        <p:nvPicPr>
          <p:cNvPr id="1028" name="Picture 4" descr="mage result for uci paul mer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" y="4724708"/>
            <a:ext cx="1615812" cy="161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108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87989" y="2036074"/>
            <a:ext cx="3494332" cy="46782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smtClean="0">
                <a:solidFill>
                  <a:schemeClr val="bg1"/>
                </a:solidFill>
                <a:latin typeface="+mj-lt"/>
              </a:rPr>
              <a:t>Cluster Analysis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67" y="1499389"/>
            <a:ext cx="1332096" cy="154119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1500" dirty="0">
                <a:solidFill>
                  <a:schemeClr val="bg1"/>
                </a:solidFill>
                <a:latin typeface="+mj-lt"/>
              </a:rPr>
              <a:t>5</a:t>
            </a:r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|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 bwMode="hidden">
          <a:xfrm>
            <a:off x="6096000" y="0"/>
            <a:ext cx="6095999" cy="6858000"/>
          </a:xfrm>
          <a:prstGeom prst="rect">
            <a:avLst/>
          </a:prstGeom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1316182"/>
            <a:ext cx="6096000" cy="554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8" y="0"/>
            <a:ext cx="6096000" cy="5541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658091"/>
            <a:ext cx="6096000" cy="5541818"/>
          </a:xfrm>
          <a:prstGeom prst="rect">
            <a:avLst/>
          </a:prstGeom>
        </p:spPr>
      </p:pic>
      <p:pic>
        <p:nvPicPr>
          <p:cNvPr id="20" name="Picture 2" descr="mage result for paul merage school of busin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6012059"/>
            <a:ext cx="3189269" cy="6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2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11201"/>
          <a:stretch/>
        </p:blipFill>
        <p:spPr bwMode="hidden">
          <a:xfrm>
            <a:off x="6095997" y="0"/>
            <a:ext cx="6096004" cy="6858000"/>
          </a:xfrm>
          <a:prstGeom prst="rect">
            <a:avLst/>
          </a:prstGeom>
          <a:solidFill>
            <a:srgbClr val="DEDEDE"/>
          </a:solidFill>
        </p:spPr>
      </p:pic>
    </p:spTree>
    <p:extLst>
      <p:ext uri="{BB962C8B-B14F-4D97-AF65-F5344CB8AC3E}">
        <p14:creationId xmlns:p14="http://schemas.microsoft.com/office/powerpoint/2010/main" val="57735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and new categorical independent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2" y="1040057"/>
            <a:ext cx="4863383" cy="3414552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406" y="2030465"/>
            <a:ext cx="4056000" cy="3731521"/>
          </a:xfrm>
          <a:prstGeom prst="rect">
            <a:avLst/>
          </a:prstGeom>
          <a:ln w="3175">
            <a:noFill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3348B86-9E4C-4887-827A-3A47B78BF602}"/>
              </a:ext>
            </a:extLst>
          </p:cNvPr>
          <p:cNvSpPr/>
          <p:nvPr/>
        </p:nvSpPr>
        <p:spPr>
          <a:xfrm>
            <a:off x="442913" y="4929019"/>
            <a:ext cx="6954583" cy="1506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  <a:effectLst>
            <a:outerShdw blurRad="50800" dist="76200" dir="2700000" sx="98000" sy="9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cars.features</a:t>
            </a:r>
            <a:r>
              <a:rPr lang="en-GB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GB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is a variable to store a </a:t>
            </a:r>
            <a:r>
              <a:rPr lang="en-GB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dataframe</a:t>
            </a:r>
            <a:r>
              <a:rPr lang="en-GB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containing the values Height, Length and Width, which will be the variables to construct new categorical independent variable “cluster”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 </a:t>
            </a:r>
            <a:r>
              <a:rPr lang="en-GB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order to check the suitable number of clusters, the series of code above will shows a SSE curve to determine the ideal k value</a:t>
            </a:r>
            <a:endParaRPr lang="en-GB" sz="1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0D76C42-6EE3-4491-B057-0C4D914B0EB3}"/>
              </a:ext>
            </a:extLst>
          </p:cNvPr>
          <p:cNvSpPr/>
          <p:nvPr/>
        </p:nvSpPr>
        <p:spPr>
          <a:xfrm>
            <a:off x="442912" y="1024422"/>
            <a:ext cx="6954584" cy="3392292"/>
          </a:xfrm>
          <a:prstGeom prst="rect">
            <a:avLst/>
          </a:prstGeom>
          <a:noFill/>
          <a:ln>
            <a:solidFill>
              <a:srgbClr val="002060"/>
            </a:solidFill>
            <a:prstDash val="sysDot"/>
          </a:ln>
          <a:effectLst>
            <a:outerShdw blurRad="50800" dist="76200" dir="2700000" sx="102000" sy="102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11" name="AutoShape 2">
            <a:extLst>
              <a:ext uri="{FF2B5EF4-FFF2-40B4-BE49-F238E27FC236}">
                <a16:creationId xmlns="" xmlns:a16="http://schemas.microsoft.com/office/drawing/2014/main" id="{A2D7A2BC-68A4-49F9-A920-AAF134340E5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770539" y="4536133"/>
            <a:ext cx="4081525" cy="311425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50800" dist="76200" dir="2700000" sx="95000" sy="95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4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arallelogram 38">
            <a:extLst>
              <a:ext uri="{FF2B5EF4-FFF2-40B4-BE49-F238E27FC236}">
                <a16:creationId xmlns="" xmlns:a16="http://schemas.microsoft.com/office/drawing/2014/main" id="{A73050C6-3400-4519-A63D-8D4C0D12014E}"/>
              </a:ext>
            </a:extLst>
          </p:cNvPr>
          <p:cNvSpPr/>
          <p:nvPr/>
        </p:nvSpPr>
        <p:spPr bwMode="ltGray">
          <a:xfrm rot="5400000">
            <a:off x="11071115" y="1299883"/>
            <a:ext cx="957306" cy="311557"/>
          </a:xfrm>
          <a:prstGeom prst="parallelogram">
            <a:avLst>
              <a:gd name="adj" fmla="val 112950"/>
            </a:avLst>
          </a:prstGeom>
          <a:solidFill>
            <a:srgbClr val="7D7D7D">
              <a:lumMod val="75000"/>
              <a:alpha val="69804"/>
            </a:srgbClr>
          </a:solidFill>
          <a:ln w="3175" cap="sq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/>
              <a:t>Cluster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562"/>
          <a:stretch/>
        </p:blipFill>
        <p:spPr>
          <a:xfrm>
            <a:off x="490412" y="2092822"/>
            <a:ext cx="6435313" cy="34113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0EB879E-92C5-4CA6-B4F9-002231DBAB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53" b="83667"/>
          <a:stretch/>
        </p:blipFill>
        <p:spPr>
          <a:xfrm>
            <a:off x="490412" y="2762201"/>
            <a:ext cx="6435313" cy="130628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4D407EB-24C1-414A-BE69-4AADB320A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8" b="77413"/>
          <a:stretch/>
        </p:blipFill>
        <p:spPr>
          <a:xfrm>
            <a:off x="490412" y="3220150"/>
            <a:ext cx="6435313" cy="173831"/>
          </a:xfrm>
          <a:prstGeom prst="rect">
            <a:avLst/>
          </a:prstGeom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2F16C02-AE7A-45FC-8896-8FD8648D6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7"/>
          <a:stretch/>
        </p:blipFill>
        <p:spPr>
          <a:xfrm>
            <a:off x="490412" y="3721289"/>
            <a:ext cx="6435313" cy="2327913"/>
          </a:xfrm>
          <a:prstGeom prst="rect">
            <a:avLst/>
          </a:prstGeom>
          <a:ln>
            <a:noFill/>
          </a:ln>
        </p:spPr>
      </p:pic>
      <p:sp>
        <p:nvSpPr>
          <p:cNvPr id="15" name="Oval 14">
            <a:extLst>
              <a:ext uri="{FF2B5EF4-FFF2-40B4-BE49-F238E27FC236}">
                <a16:creationId xmlns="" xmlns:a16="http://schemas.microsoft.com/office/drawing/2014/main" id="{8A3B1320-814B-4A99-B9ED-5E4EBFA2E613}"/>
              </a:ext>
            </a:extLst>
          </p:cNvPr>
          <p:cNvSpPr/>
          <p:nvPr/>
        </p:nvSpPr>
        <p:spPr>
          <a:xfrm>
            <a:off x="384792" y="1895585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="" xmlns:a16="http://schemas.microsoft.com/office/drawing/2014/main" id="{B99182BB-8C70-42EB-A000-A019F8EBA010}"/>
              </a:ext>
            </a:extLst>
          </p:cNvPr>
          <p:cNvSpPr/>
          <p:nvPr/>
        </p:nvSpPr>
        <p:spPr>
          <a:xfrm>
            <a:off x="384792" y="2517464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84120E4-CDB9-4832-948E-A572277700FF}"/>
              </a:ext>
            </a:extLst>
          </p:cNvPr>
          <p:cNvSpPr/>
          <p:nvPr/>
        </p:nvSpPr>
        <p:spPr>
          <a:xfrm>
            <a:off x="384792" y="2999163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3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16B98451-42DC-4584-824E-7F9B60846A71}"/>
              </a:ext>
            </a:extLst>
          </p:cNvPr>
          <p:cNvSpPr/>
          <p:nvPr/>
        </p:nvSpPr>
        <p:spPr>
          <a:xfrm>
            <a:off x="384792" y="3469653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855EF416-6041-4C33-BAD2-42C12C26EDF0}"/>
              </a:ext>
            </a:extLst>
          </p:cNvPr>
          <p:cNvSpPr/>
          <p:nvPr/>
        </p:nvSpPr>
        <p:spPr>
          <a:xfrm>
            <a:off x="6995544" y="1258784"/>
            <a:ext cx="4752113" cy="5065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C5DBC98-49DA-4810-B30E-D1A79B9F966B}"/>
              </a:ext>
            </a:extLst>
          </p:cNvPr>
          <p:cNvSpPr/>
          <p:nvPr/>
        </p:nvSpPr>
        <p:spPr>
          <a:xfrm>
            <a:off x="7159525" y="2112357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7EB17F70-62A8-4E59-B6AB-00BFCC28B13E}"/>
              </a:ext>
            </a:extLst>
          </p:cNvPr>
          <p:cNvSpPr/>
          <p:nvPr/>
        </p:nvSpPr>
        <p:spPr>
          <a:xfrm>
            <a:off x="7159525" y="2925766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5266494C-010E-448A-A054-5FB32D9BA941}"/>
              </a:ext>
            </a:extLst>
          </p:cNvPr>
          <p:cNvSpPr/>
          <p:nvPr/>
        </p:nvSpPr>
        <p:spPr>
          <a:xfrm>
            <a:off x="7160538" y="3636496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AA377FA5-DEFF-4966-A6E6-185A56B681D4}"/>
              </a:ext>
            </a:extLst>
          </p:cNvPr>
          <p:cNvSpPr/>
          <p:nvPr/>
        </p:nvSpPr>
        <p:spPr>
          <a:xfrm>
            <a:off x="7160538" y="4305092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4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60DE36A6-88BE-4A78-AC02-D3535BA8BB8C}"/>
              </a:ext>
            </a:extLst>
          </p:cNvPr>
          <p:cNvSpPr/>
          <p:nvPr/>
        </p:nvSpPr>
        <p:spPr bwMode="ltGray">
          <a:xfrm>
            <a:off x="10503961" y="987720"/>
            <a:ext cx="897759" cy="907865"/>
          </a:xfrm>
          <a:prstGeom prst="rect">
            <a:avLst/>
          </a:prstGeom>
          <a:solidFill>
            <a:srgbClr val="1E55B6"/>
          </a:solidFill>
          <a:ln w="3175" cap="sq" cmpd="sng" algn="ctr">
            <a:noFill/>
            <a:prstDash val="solid"/>
          </a:ln>
          <a:effectLst/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7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itchFamily="18" charset="0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F3AC6B5D-3BF5-4989-9108-0B793B057E0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654639" y="1129634"/>
            <a:ext cx="595744" cy="634984"/>
            <a:chOff x="986" y="0"/>
            <a:chExt cx="6673" cy="6672"/>
          </a:xfrm>
          <a:solidFill>
            <a:srgbClr val="FFFFFF"/>
          </a:solidFill>
        </p:grpSpPr>
        <p:sp>
          <p:nvSpPr>
            <p:cNvPr id="43" name="Freeform 77">
              <a:extLst>
                <a:ext uri="{FF2B5EF4-FFF2-40B4-BE49-F238E27FC236}">
                  <a16:creationId xmlns="" xmlns:a16="http://schemas.microsoft.com/office/drawing/2014/main" id="{077C47E5-5B5E-4346-B2FD-5E39FFFAFF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6" y="0"/>
              <a:ext cx="6673" cy="6672"/>
            </a:xfrm>
            <a:custGeom>
              <a:avLst/>
              <a:gdLst>
                <a:gd name="T0" fmla="*/ 0 w 6673"/>
                <a:gd name="T1" fmla="*/ 0 h 6672"/>
                <a:gd name="T2" fmla="*/ 0 w 6673"/>
                <a:gd name="T3" fmla="*/ 6672 h 6672"/>
                <a:gd name="T4" fmla="*/ 6673 w 6673"/>
                <a:gd name="T5" fmla="*/ 6672 h 6672"/>
                <a:gd name="T6" fmla="*/ 6673 w 6673"/>
                <a:gd name="T7" fmla="*/ 0 h 6672"/>
                <a:gd name="T8" fmla="*/ 0 w 6673"/>
                <a:gd name="T9" fmla="*/ 0 h 6672"/>
                <a:gd name="T10" fmla="*/ 6389 w 6673"/>
                <a:gd name="T11" fmla="*/ 6386 h 6672"/>
                <a:gd name="T12" fmla="*/ 284 w 6673"/>
                <a:gd name="T13" fmla="*/ 6386 h 6672"/>
                <a:gd name="T14" fmla="*/ 284 w 6673"/>
                <a:gd name="T15" fmla="*/ 286 h 6672"/>
                <a:gd name="T16" fmla="*/ 6389 w 6673"/>
                <a:gd name="T17" fmla="*/ 286 h 6672"/>
                <a:gd name="T18" fmla="*/ 6389 w 6673"/>
                <a:gd name="T19" fmla="*/ 6386 h 6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73" h="6672">
                  <a:moveTo>
                    <a:pt x="0" y="0"/>
                  </a:moveTo>
                  <a:lnTo>
                    <a:pt x="0" y="6672"/>
                  </a:lnTo>
                  <a:lnTo>
                    <a:pt x="6673" y="6672"/>
                  </a:lnTo>
                  <a:lnTo>
                    <a:pt x="6673" y="0"/>
                  </a:lnTo>
                  <a:lnTo>
                    <a:pt x="0" y="0"/>
                  </a:lnTo>
                  <a:close/>
                  <a:moveTo>
                    <a:pt x="6389" y="6386"/>
                  </a:moveTo>
                  <a:lnTo>
                    <a:pt x="284" y="6386"/>
                  </a:lnTo>
                  <a:lnTo>
                    <a:pt x="284" y="286"/>
                  </a:lnTo>
                  <a:lnTo>
                    <a:pt x="6389" y="286"/>
                  </a:lnTo>
                  <a:lnTo>
                    <a:pt x="6389" y="6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91" tIns="39096" rIns="78191" bIns="3909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Freeform 78">
              <a:extLst>
                <a:ext uri="{FF2B5EF4-FFF2-40B4-BE49-F238E27FC236}">
                  <a16:creationId xmlns="" xmlns:a16="http://schemas.microsoft.com/office/drawing/2014/main" id="{CE31E124-6607-4321-9B79-57A33EB702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0" y="674"/>
              <a:ext cx="5287" cy="5284"/>
            </a:xfrm>
            <a:custGeom>
              <a:avLst/>
              <a:gdLst>
                <a:gd name="T0" fmla="*/ 2148 w 5287"/>
                <a:gd name="T1" fmla="*/ 3859 h 5284"/>
                <a:gd name="T2" fmla="*/ 2745 w 5287"/>
                <a:gd name="T3" fmla="*/ 4099 h 5284"/>
                <a:gd name="T4" fmla="*/ 3263 w 5287"/>
                <a:gd name="T5" fmla="*/ 4151 h 5284"/>
                <a:gd name="T6" fmla="*/ 3619 w 5287"/>
                <a:gd name="T7" fmla="*/ 4111 h 5284"/>
                <a:gd name="T8" fmla="*/ 3959 w 5287"/>
                <a:gd name="T9" fmla="*/ 4013 h 5284"/>
                <a:gd name="T10" fmla="*/ 4277 w 5287"/>
                <a:gd name="T11" fmla="*/ 3859 h 5284"/>
                <a:gd name="T12" fmla="*/ 4565 w 5287"/>
                <a:gd name="T13" fmla="*/ 3649 h 5284"/>
                <a:gd name="T14" fmla="*/ 4787 w 5287"/>
                <a:gd name="T15" fmla="*/ 3427 h 5284"/>
                <a:gd name="T16" fmla="*/ 4999 w 5287"/>
                <a:gd name="T17" fmla="*/ 3131 h 5284"/>
                <a:gd name="T18" fmla="*/ 5153 w 5287"/>
                <a:gd name="T19" fmla="*/ 2809 h 5284"/>
                <a:gd name="T20" fmla="*/ 5249 w 5287"/>
                <a:gd name="T21" fmla="*/ 2471 h 5284"/>
                <a:gd name="T22" fmla="*/ 5265 w 5287"/>
                <a:gd name="T23" fmla="*/ 1777 h 5284"/>
                <a:gd name="T24" fmla="*/ 5169 w 5287"/>
                <a:gd name="T25" fmla="*/ 1387 h 5284"/>
                <a:gd name="T26" fmla="*/ 5025 w 5287"/>
                <a:gd name="T27" fmla="*/ 1063 h 5284"/>
                <a:gd name="T28" fmla="*/ 4821 w 5287"/>
                <a:gd name="T29" fmla="*/ 766 h 5284"/>
                <a:gd name="T30" fmla="*/ 4603 w 5287"/>
                <a:gd name="T31" fmla="*/ 536 h 5284"/>
                <a:gd name="T32" fmla="*/ 4319 w 5287"/>
                <a:gd name="T33" fmla="*/ 320 h 5284"/>
                <a:gd name="T34" fmla="*/ 4005 w 5287"/>
                <a:gd name="T35" fmla="*/ 156 h 5284"/>
                <a:gd name="T36" fmla="*/ 3669 w 5287"/>
                <a:gd name="T37" fmla="*/ 50 h 5284"/>
                <a:gd name="T38" fmla="*/ 3315 w 5287"/>
                <a:gd name="T39" fmla="*/ 2 h 5284"/>
                <a:gd name="T40" fmla="*/ 3005 w 5287"/>
                <a:gd name="T41" fmla="*/ 10 h 5284"/>
                <a:gd name="T42" fmla="*/ 2655 w 5287"/>
                <a:gd name="T43" fmla="*/ 74 h 5284"/>
                <a:gd name="T44" fmla="*/ 2322 w 5287"/>
                <a:gd name="T45" fmla="*/ 198 h 5284"/>
                <a:gd name="T46" fmla="*/ 2016 w 5287"/>
                <a:gd name="T47" fmla="*/ 376 h 5284"/>
                <a:gd name="T48" fmla="*/ 1742 w 5287"/>
                <a:gd name="T49" fmla="*/ 608 h 5284"/>
                <a:gd name="T50" fmla="*/ 1542 w 5287"/>
                <a:gd name="T51" fmla="*/ 838 h 5284"/>
                <a:gd name="T52" fmla="*/ 1264 w 5287"/>
                <a:gd name="T53" fmla="*/ 1351 h 5284"/>
                <a:gd name="T54" fmla="*/ 1136 w 5287"/>
                <a:gd name="T55" fmla="*/ 2009 h 5284"/>
                <a:gd name="T56" fmla="*/ 1220 w 5287"/>
                <a:gd name="T57" fmla="*/ 2669 h 5284"/>
                <a:gd name="T58" fmla="*/ 1520 w 5287"/>
                <a:gd name="T59" fmla="*/ 3281 h 5284"/>
                <a:gd name="T60" fmla="*/ 4477 w 5287"/>
                <a:gd name="T61" fmla="*/ 3343 h 5284"/>
                <a:gd name="T62" fmla="*/ 4055 w 5287"/>
                <a:gd name="T63" fmla="*/ 3657 h 5284"/>
                <a:gd name="T64" fmla="*/ 3477 w 5287"/>
                <a:gd name="T65" fmla="*/ 3847 h 5284"/>
                <a:gd name="T66" fmla="*/ 2945 w 5287"/>
                <a:gd name="T67" fmla="*/ 3847 h 5284"/>
                <a:gd name="T68" fmla="*/ 2366 w 5287"/>
                <a:gd name="T69" fmla="*/ 3657 h 5284"/>
                <a:gd name="T70" fmla="*/ 1942 w 5287"/>
                <a:gd name="T71" fmla="*/ 3343 h 5284"/>
                <a:gd name="T72" fmla="*/ 1706 w 5287"/>
                <a:gd name="T73" fmla="*/ 3051 h 5284"/>
                <a:gd name="T74" fmla="*/ 4713 w 5287"/>
                <a:gd name="T75" fmla="*/ 3051 h 5284"/>
                <a:gd name="T76" fmla="*/ 4511 w 5287"/>
                <a:gd name="T77" fmla="*/ 3307 h 5284"/>
                <a:gd name="T78" fmla="*/ 3453 w 5287"/>
                <a:gd name="T79" fmla="*/ 2765 h 5284"/>
                <a:gd name="T80" fmla="*/ 4197 w 5287"/>
                <a:gd name="T81" fmla="*/ 2765 h 5284"/>
                <a:gd name="T82" fmla="*/ 1942 w 5287"/>
                <a:gd name="T83" fmla="*/ 808 h 5284"/>
                <a:gd name="T84" fmla="*/ 2444 w 5287"/>
                <a:gd name="T85" fmla="*/ 454 h 5284"/>
                <a:gd name="T86" fmla="*/ 3033 w 5287"/>
                <a:gd name="T87" fmla="*/ 292 h 5284"/>
                <a:gd name="T88" fmla="*/ 3563 w 5287"/>
                <a:gd name="T89" fmla="*/ 318 h 5284"/>
                <a:gd name="T90" fmla="*/ 4131 w 5287"/>
                <a:gd name="T91" fmla="*/ 538 h 5284"/>
                <a:gd name="T92" fmla="*/ 4527 w 5287"/>
                <a:gd name="T93" fmla="*/ 860 h 5284"/>
                <a:gd name="T94" fmla="*/ 4799 w 5287"/>
                <a:gd name="T95" fmla="*/ 1245 h 5284"/>
                <a:gd name="T96" fmla="*/ 4957 w 5287"/>
                <a:gd name="T97" fmla="*/ 1677 h 5284"/>
                <a:gd name="T98" fmla="*/ 5001 w 5287"/>
                <a:gd name="T99" fmla="*/ 2129 h 5284"/>
                <a:gd name="T100" fmla="*/ 4929 w 5287"/>
                <a:gd name="T101" fmla="*/ 2579 h 5284"/>
                <a:gd name="T102" fmla="*/ 3737 w 5287"/>
                <a:gd name="T103" fmla="*/ 916 h 5284"/>
                <a:gd name="T104" fmla="*/ 1532 w 5287"/>
                <a:gd name="T105" fmla="*/ 2705 h 5284"/>
                <a:gd name="T106" fmla="*/ 1428 w 5287"/>
                <a:gd name="T107" fmla="*/ 2259 h 5284"/>
                <a:gd name="T108" fmla="*/ 1440 w 5287"/>
                <a:gd name="T109" fmla="*/ 1805 h 5284"/>
                <a:gd name="T110" fmla="*/ 1564 w 5287"/>
                <a:gd name="T111" fmla="*/ 1365 h 5284"/>
                <a:gd name="T112" fmla="*/ 1804 w 5287"/>
                <a:gd name="T113" fmla="*/ 964 h 5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287" h="5284">
                  <a:moveTo>
                    <a:pt x="202" y="5284"/>
                  </a:moveTo>
                  <a:lnTo>
                    <a:pt x="1846" y="3641"/>
                  </a:lnTo>
                  <a:lnTo>
                    <a:pt x="1846" y="3641"/>
                  </a:lnTo>
                  <a:lnTo>
                    <a:pt x="1918" y="3701"/>
                  </a:lnTo>
                  <a:lnTo>
                    <a:pt x="1992" y="3757"/>
                  </a:lnTo>
                  <a:lnTo>
                    <a:pt x="2068" y="3811"/>
                  </a:lnTo>
                  <a:lnTo>
                    <a:pt x="2148" y="3859"/>
                  </a:lnTo>
                  <a:lnTo>
                    <a:pt x="2228" y="3905"/>
                  </a:lnTo>
                  <a:lnTo>
                    <a:pt x="2310" y="3947"/>
                  </a:lnTo>
                  <a:lnTo>
                    <a:pt x="2394" y="3985"/>
                  </a:lnTo>
                  <a:lnTo>
                    <a:pt x="2480" y="4019"/>
                  </a:lnTo>
                  <a:lnTo>
                    <a:pt x="2566" y="4051"/>
                  </a:lnTo>
                  <a:lnTo>
                    <a:pt x="2657" y="4077"/>
                  </a:lnTo>
                  <a:lnTo>
                    <a:pt x="2745" y="4099"/>
                  </a:lnTo>
                  <a:lnTo>
                    <a:pt x="2837" y="4119"/>
                  </a:lnTo>
                  <a:lnTo>
                    <a:pt x="2929" y="4133"/>
                  </a:lnTo>
                  <a:lnTo>
                    <a:pt x="3021" y="4143"/>
                  </a:lnTo>
                  <a:lnTo>
                    <a:pt x="3115" y="4149"/>
                  </a:lnTo>
                  <a:lnTo>
                    <a:pt x="3211" y="4151"/>
                  </a:lnTo>
                  <a:lnTo>
                    <a:pt x="3211" y="4151"/>
                  </a:lnTo>
                  <a:lnTo>
                    <a:pt x="3263" y="4151"/>
                  </a:lnTo>
                  <a:lnTo>
                    <a:pt x="3315" y="4149"/>
                  </a:lnTo>
                  <a:lnTo>
                    <a:pt x="3365" y="4145"/>
                  </a:lnTo>
                  <a:lnTo>
                    <a:pt x="3417" y="4141"/>
                  </a:lnTo>
                  <a:lnTo>
                    <a:pt x="3467" y="4135"/>
                  </a:lnTo>
                  <a:lnTo>
                    <a:pt x="3519" y="4129"/>
                  </a:lnTo>
                  <a:lnTo>
                    <a:pt x="3569" y="4121"/>
                  </a:lnTo>
                  <a:lnTo>
                    <a:pt x="3619" y="4111"/>
                  </a:lnTo>
                  <a:lnTo>
                    <a:pt x="3669" y="4101"/>
                  </a:lnTo>
                  <a:lnTo>
                    <a:pt x="3717" y="4089"/>
                  </a:lnTo>
                  <a:lnTo>
                    <a:pt x="3767" y="4077"/>
                  </a:lnTo>
                  <a:lnTo>
                    <a:pt x="3815" y="4063"/>
                  </a:lnTo>
                  <a:lnTo>
                    <a:pt x="3863" y="4047"/>
                  </a:lnTo>
                  <a:lnTo>
                    <a:pt x="3911" y="4031"/>
                  </a:lnTo>
                  <a:lnTo>
                    <a:pt x="3959" y="4013"/>
                  </a:lnTo>
                  <a:lnTo>
                    <a:pt x="4005" y="3995"/>
                  </a:lnTo>
                  <a:lnTo>
                    <a:pt x="4053" y="3975"/>
                  </a:lnTo>
                  <a:lnTo>
                    <a:pt x="4099" y="3953"/>
                  </a:lnTo>
                  <a:lnTo>
                    <a:pt x="4143" y="3931"/>
                  </a:lnTo>
                  <a:lnTo>
                    <a:pt x="4189" y="3909"/>
                  </a:lnTo>
                  <a:lnTo>
                    <a:pt x="4233" y="3883"/>
                  </a:lnTo>
                  <a:lnTo>
                    <a:pt x="4277" y="3859"/>
                  </a:lnTo>
                  <a:lnTo>
                    <a:pt x="4319" y="3831"/>
                  </a:lnTo>
                  <a:lnTo>
                    <a:pt x="4363" y="3803"/>
                  </a:lnTo>
                  <a:lnTo>
                    <a:pt x="4405" y="3775"/>
                  </a:lnTo>
                  <a:lnTo>
                    <a:pt x="4445" y="3745"/>
                  </a:lnTo>
                  <a:lnTo>
                    <a:pt x="4487" y="3715"/>
                  </a:lnTo>
                  <a:lnTo>
                    <a:pt x="4527" y="3683"/>
                  </a:lnTo>
                  <a:lnTo>
                    <a:pt x="4565" y="3649"/>
                  </a:lnTo>
                  <a:lnTo>
                    <a:pt x="4603" y="3615"/>
                  </a:lnTo>
                  <a:lnTo>
                    <a:pt x="4641" y="3579"/>
                  </a:lnTo>
                  <a:lnTo>
                    <a:pt x="4679" y="3543"/>
                  </a:lnTo>
                  <a:lnTo>
                    <a:pt x="4679" y="3543"/>
                  </a:lnTo>
                  <a:lnTo>
                    <a:pt x="4717" y="3505"/>
                  </a:lnTo>
                  <a:lnTo>
                    <a:pt x="4753" y="3465"/>
                  </a:lnTo>
                  <a:lnTo>
                    <a:pt x="4787" y="3427"/>
                  </a:lnTo>
                  <a:lnTo>
                    <a:pt x="4821" y="3385"/>
                  </a:lnTo>
                  <a:lnTo>
                    <a:pt x="4853" y="3345"/>
                  </a:lnTo>
                  <a:lnTo>
                    <a:pt x="4885" y="3303"/>
                  </a:lnTo>
                  <a:lnTo>
                    <a:pt x="4915" y="3261"/>
                  </a:lnTo>
                  <a:lnTo>
                    <a:pt x="4945" y="3217"/>
                  </a:lnTo>
                  <a:lnTo>
                    <a:pt x="4973" y="3175"/>
                  </a:lnTo>
                  <a:lnTo>
                    <a:pt x="4999" y="3131"/>
                  </a:lnTo>
                  <a:lnTo>
                    <a:pt x="5025" y="3085"/>
                  </a:lnTo>
                  <a:lnTo>
                    <a:pt x="5049" y="3041"/>
                  </a:lnTo>
                  <a:lnTo>
                    <a:pt x="5073" y="2995"/>
                  </a:lnTo>
                  <a:lnTo>
                    <a:pt x="5095" y="2949"/>
                  </a:lnTo>
                  <a:lnTo>
                    <a:pt x="5115" y="2903"/>
                  </a:lnTo>
                  <a:lnTo>
                    <a:pt x="5135" y="2857"/>
                  </a:lnTo>
                  <a:lnTo>
                    <a:pt x="5153" y="2809"/>
                  </a:lnTo>
                  <a:lnTo>
                    <a:pt x="5169" y="2763"/>
                  </a:lnTo>
                  <a:lnTo>
                    <a:pt x="5185" y="2715"/>
                  </a:lnTo>
                  <a:lnTo>
                    <a:pt x="5201" y="2667"/>
                  </a:lnTo>
                  <a:lnTo>
                    <a:pt x="5215" y="2619"/>
                  </a:lnTo>
                  <a:lnTo>
                    <a:pt x="5227" y="2569"/>
                  </a:lnTo>
                  <a:lnTo>
                    <a:pt x="5239" y="2521"/>
                  </a:lnTo>
                  <a:lnTo>
                    <a:pt x="5249" y="2471"/>
                  </a:lnTo>
                  <a:lnTo>
                    <a:pt x="5265" y="2373"/>
                  </a:lnTo>
                  <a:lnTo>
                    <a:pt x="5277" y="2275"/>
                  </a:lnTo>
                  <a:lnTo>
                    <a:pt x="5283" y="2175"/>
                  </a:lnTo>
                  <a:lnTo>
                    <a:pt x="5287" y="2075"/>
                  </a:lnTo>
                  <a:lnTo>
                    <a:pt x="5283" y="1975"/>
                  </a:lnTo>
                  <a:lnTo>
                    <a:pt x="5277" y="1875"/>
                  </a:lnTo>
                  <a:lnTo>
                    <a:pt x="5265" y="1777"/>
                  </a:lnTo>
                  <a:lnTo>
                    <a:pt x="5249" y="1679"/>
                  </a:lnTo>
                  <a:lnTo>
                    <a:pt x="5239" y="1629"/>
                  </a:lnTo>
                  <a:lnTo>
                    <a:pt x="5227" y="1581"/>
                  </a:lnTo>
                  <a:lnTo>
                    <a:pt x="5215" y="1531"/>
                  </a:lnTo>
                  <a:lnTo>
                    <a:pt x="5201" y="1483"/>
                  </a:lnTo>
                  <a:lnTo>
                    <a:pt x="5185" y="1435"/>
                  </a:lnTo>
                  <a:lnTo>
                    <a:pt x="5169" y="1387"/>
                  </a:lnTo>
                  <a:lnTo>
                    <a:pt x="5153" y="1341"/>
                  </a:lnTo>
                  <a:lnTo>
                    <a:pt x="5135" y="1293"/>
                  </a:lnTo>
                  <a:lnTo>
                    <a:pt x="5115" y="1247"/>
                  </a:lnTo>
                  <a:lnTo>
                    <a:pt x="5095" y="1201"/>
                  </a:lnTo>
                  <a:lnTo>
                    <a:pt x="5073" y="1155"/>
                  </a:lnTo>
                  <a:lnTo>
                    <a:pt x="5049" y="1109"/>
                  </a:lnTo>
                  <a:lnTo>
                    <a:pt x="5025" y="1063"/>
                  </a:lnTo>
                  <a:lnTo>
                    <a:pt x="4999" y="1019"/>
                  </a:lnTo>
                  <a:lnTo>
                    <a:pt x="4973" y="976"/>
                  </a:lnTo>
                  <a:lnTo>
                    <a:pt x="4945" y="934"/>
                  </a:lnTo>
                  <a:lnTo>
                    <a:pt x="4915" y="890"/>
                  </a:lnTo>
                  <a:lnTo>
                    <a:pt x="4885" y="848"/>
                  </a:lnTo>
                  <a:lnTo>
                    <a:pt x="4853" y="806"/>
                  </a:lnTo>
                  <a:lnTo>
                    <a:pt x="4821" y="766"/>
                  </a:lnTo>
                  <a:lnTo>
                    <a:pt x="4787" y="724"/>
                  </a:lnTo>
                  <a:lnTo>
                    <a:pt x="4753" y="684"/>
                  </a:lnTo>
                  <a:lnTo>
                    <a:pt x="4717" y="646"/>
                  </a:lnTo>
                  <a:lnTo>
                    <a:pt x="4679" y="608"/>
                  </a:lnTo>
                  <a:lnTo>
                    <a:pt x="4679" y="608"/>
                  </a:lnTo>
                  <a:lnTo>
                    <a:pt x="4641" y="572"/>
                  </a:lnTo>
                  <a:lnTo>
                    <a:pt x="4603" y="536"/>
                  </a:lnTo>
                  <a:lnTo>
                    <a:pt x="4565" y="502"/>
                  </a:lnTo>
                  <a:lnTo>
                    <a:pt x="4527" y="468"/>
                  </a:lnTo>
                  <a:lnTo>
                    <a:pt x="4487" y="436"/>
                  </a:lnTo>
                  <a:lnTo>
                    <a:pt x="4445" y="406"/>
                  </a:lnTo>
                  <a:lnTo>
                    <a:pt x="4405" y="376"/>
                  </a:lnTo>
                  <a:lnTo>
                    <a:pt x="4363" y="348"/>
                  </a:lnTo>
                  <a:lnTo>
                    <a:pt x="4319" y="320"/>
                  </a:lnTo>
                  <a:lnTo>
                    <a:pt x="4277" y="292"/>
                  </a:lnTo>
                  <a:lnTo>
                    <a:pt x="4233" y="268"/>
                  </a:lnTo>
                  <a:lnTo>
                    <a:pt x="4189" y="242"/>
                  </a:lnTo>
                  <a:lnTo>
                    <a:pt x="4143" y="220"/>
                  </a:lnTo>
                  <a:lnTo>
                    <a:pt x="4099" y="198"/>
                  </a:lnTo>
                  <a:lnTo>
                    <a:pt x="4053" y="176"/>
                  </a:lnTo>
                  <a:lnTo>
                    <a:pt x="4005" y="156"/>
                  </a:lnTo>
                  <a:lnTo>
                    <a:pt x="3959" y="138"/>
                  </a:lnTo>
                  <a:lnTo>
                    <a:pt x="3911" y="120"/>
                  </a:lnTo>
                  <a:lnTo>
                    <a:pt x="3863" y="104"/>
                  </a:lnTo>
                  <a:lnTo>
                    <a:pt x="3815" y="88"/>
                  </a:lnTo>
                  <a:lnTo>
                    <a:pt x="3767" y="74"/>
                  </a:lnTo>
                  <a:lnTo>
                    <a:pt x="3717" y="62"/>
                  </a:lnTo>
                  <a:lnTo>
                    <a:pt x="3669" y="50"/>
                  </a:lnTo>
                  <a:lnTo>
                    <a:pt x="3619" y="40"/>
                  </a:lnTo>
                  <a:lnTo>
                    <a:pt x="3569" y="30"/>
                  </a:lnTo>
                  <a:lnTo>
                    <a:pt x="3519" y="22"/>
                  </a:lnTo>
                  <a:lnTo>
                    <a:pt x="3467" y="16"/>
                  </a:lnTo>
                  <a:lnTo>
                    <a:pt x="3417" y="10"/>
                  </a:lnTo>
                  <a:lnTo>
                    <a:pt x="3365" y="6"/>
                  </a:lnTo>
                  <a:lnTo>
                    <a:pt x="3315" y="2"/>
                  </a:lnTo>
                  <a:lnTo>
                    <a:pt x="3263" y="0"/>
                  </a:lnTo>
                  <a:lnTo>
                    <a:pt x="3211" y="0"/>
                  </a:lnTo>
                  <a:lnTo>
                    <a:pt x="3211" y="0"/>
                  </a:lnTo>
                  <a:lnTo>
                    <a:pt x="3159" y="0"/>
                  </a:lnTo>
                  <a:lnTo>
                    <a:pt x="3107" y="2"/>
                  </a:lnTo>
                  <a:lnTo>
                    <a:pt x="3055" y="6"/>
                  </a:lnTo>
                  <a:lnTo>
                    <a:pt x="3005" y="10"/>
                  </a:lnTo>
                  <a:lnTo>
                    <a:pt x="2953" y="16"/>
                  </a:lnTo>
                  <a:lnTo>
                    <a:pt x="2903" y="22"/>
                  </a:lnTo>
                  <a:lnTo>
                    <a:pt x="2853" y="30"/>
                  </a:lnTo>
                  <a:lnTo>
                    <a:pt x="2803" y="40"/>
                  </a:lnTo>
                  <a:lnTo>
                    <a:pt x="2753" y="50"/>
                  </a:lnTo>
                  <a:lnTo>
                    <a:pt x="2703" y="62"/>
                  </a:lnTo>
                  <a:lnTo>
                    <a:pt x="2655" y="74"/>
                  </a:lnTo>
                  <a:lnTo>
                    <a:pt x="2604" y="88"/>
                  </a:lnTo>
                  <a:lnTo>
                    <a:pt x="2556" y="104"/>
                  </a:lnTo>
                  <a:lnTo>
                    <a:pt x="2508" y="120"/>
                  </a:lnTo>
                  <a:lnTo>
                    <a:pt x="2462" y="138"/>
                  </a:lnTo>
                  <a:lnTo>
                    <a:pt x="2414" y="156"/>
                  </a:lnTo>
                  <a:lnTo>
                    <a:pt x="2368" y="176"/>
                  </a:lnTo>
                  <a:lnTo>
                    <a:pt x="2322" y="198"/>
                  </a:lnTo>
                  <a:lnTo>
                    <a:pt x="2276" y="220"/>
                  </a:lnTo>
                  <a:lnTo>
                    <a:pt x="2232" y="242"/>
                  </a:lnTo>
                  <a:lnTo>
                    <a:pt x="2188" y="268"/>
                  </a:lnTo>
                  <a:lnTo>
                    <a:pt x="2144" y="292"/>
                  </a:lnTo>
                  <a:lnTo>
                    <a:pt x="2100" y="320"/>
                  </a:lnTo>
                  <a:lnTo>
                    <a:pt x="2058" y="348"/>
                  </a:lnTo>
                  <a:lnTo>
                    <a:pt x="2016" y="376"/>
                  </a:lnTo>
                  <a:lnTo>
                    <a:pt x="1974" y="406"/>
                  </a:lnTo>
                  <a:lnTo>
                    <a:pt x="1934" y="436"/>
                  </a:lnTo>
                  <a:lnTo>
                    <a:pt x="1894" y="468"/>
                  </a:lnTo>
                  <a:lnTo>
                    <a:pt x="1854" y="502"/>
                  </a:lnTo>
                  <a:lnTo>
                    <a:pt x="1816" y="536"/>
                  </a:lnTo>
                  <a:lnTo>
                    <a:pt x="1778" y="572"/>
                  </a:lnTo>
                  <a:lnTo>
                    <a:pt x="1742" y="608"/>
                  </a:lnTo>
                  <a:lnTo>
                    <a:pt x="1742" y="608"/>
                  </a:lnTo>
                  <a:lnTo>
                    <a:pt x="1706" y="644"/>
                  </a:lnTo>
                  <a:lnTo>
                    <a:pt x="1670" y="682"/>
                  </a:lnTo>
                  <a:lnTo>
                    <a:pt x="1638" y="720"/>
                  </a:lnTo>
                  <a:lnTo>
                    <a:pt x="1604" y="758"/>
                  </a:lnTo>
                  <a:lnTo>
                    <a:pt x="1574" y="798"/>
                  </a:lnTo>
                  <a:lnTo>
                    <a:pt x="1542" y="838"/>
                  </a:lnTo>
                  <a:lnTo>
                    <a:pt x="1514" y="878"/>
                  </a:lnTo>
                  <a:lnTo>
                    <a:pt x="1486" y="918"/>
                  </a:lnTo>
                  <a:lnTo>
                    <a:pt x="1432" y="1001"/>
                  </a:lnTo>
                  <a:lnTo>
                    <a:pt x="1384" y="1087"/>
                  </a:lnTo>
                  <a:lnTo>
                    <a:pt x="1338" y="1173"/>
                  </a:lnTo>
                  <a:lnTo>
                    <a:pt x="1298" y="1261"/>
                  </a:lnTo>
                  <a:lnTo>
                    <a:pt x="1264" y="1351"/>
                  </a:lnTo>
                  <a:lnTo>
                    <a:pt x="1232" y="1443"/>
                  </a:lnTo>
                  <a:lnTo>
                    <a:pt x="1204" y="1535"/>
                  </a:lnTo>
                  <a:lnTo>
                    <a:pt x="1182" y="1629"/>
                  </a:lnTo>
                  <a:lnTo>
                    <a:pt x="1164" y="1723"/>
                  </a:lnTo>
                  <a:lnTo>
                    <a:pt x="1150" y="1817"/>
                  </a:lnTo>
                  <a:lnTo>
                    <a:pt x="1140" y="1913"/>
                  </a:lnTo>
                  <a:lnTo>
                    <a:pt x="1136" y="2009"/>
                  </a:lnTo>
                  <a:lnTo>
                    <a:pt x="1134" y="2103"/>
                  </a:lnTo>
                  <a:lnTo>
                    <a:pt x="1138" y="2199"/>
                  </a:lnTo>
                  <a:lnTo>
                    <a:pt x="1146" y="2295"/>
                  </a:lnTo>
                  <a:lnTo>
                    <a:pt x="1158" y="2389"/>
                  </a:lnTo>
                  <a:lnTo>
                    <a:pt x="1174" y="2483"/>
                  </a:lnTo>
                  <a:lnTo>
                    <a:pt x="1196" y="2577"/>
                  </a:lnTo>
                  <a:lnTo>
                    <a:pt x="1220" y="2669"/>
                  </a:lnTo>
                  <a:lnTo>
                    <a:pt x="1250" y="2761"/>
                  </a:lnTo>
                  <a:lnTo>
                    <a:pt x="1284" y="2853"/>
                  </a:lnTo>
                  <a:lnTo>
                    <a:pt x="1322" y="2941"/>
                  </a:lnTo>
                  <a:lnTo>
                    <a:pt x="1366" y="3029"/>
                  </a:lnTo>
                  <a:lnTo>
                    <a:pt x="1412" y="3115"/>
                  </a:lnTo>
                  <a:lnTo>
                    <a:pt x="1464" y="3199"/>
                  </a:lnTo>
                  <a:lnTo>
                    <a:pt x="1520" y="3281"/>
                  </a:lnTo>
                  <a:lnTo>
                    <a:pt x="1550" y="3321"/>
                  </a:lnTo>
                  <a:lnTo>
                    <a:pt x="1580" y="3361"/>
                  </a:lnTo>
                  <a:lnTo>
                    <a:pt x="1612" y="3401"/>
                  </a:lnTo>
                  <a:lnTo>
                    <a:pt x="1644" y="3439"/>
                  </a:lnTo>
                  <a:lnTo>
                    <a:pt x="0" y="5082"/>
                  </a:lnTo>
                  <a:lnTo>
                    <a:pt x="202" y="5284"/>
                  </a:lnTo>
                  <a:close/>
                  <a:moveTo>
                    <a:pt x="4477" y="3343"/>
                  </a:moveTo>
                  <a:lnTo>
                    <a:pt x="4477" y="3343"/>
                  </a:lnTo>
                  <a:lnTo>
                    <a:pt x="4413" y="3403"/>
                  </a:lnTo>
                  <a:lnTo>
                    <a:pt x="4345" y="3461"/>
                  </a:lnTo>
                  <a:lnTo>
                    <a:pt x="4277" y="3517"/>
                  </a:lnTo>
                  <a:lnTo>
                    <a:pt x="4205" y="3567"/>
                  </a:lnTo>
                  <a:lnTo>
                    <a:pt x="4131" y="3613"/>
                  </a:lnTo>
                  <a:lnTo>
                    <a:pt x="4055" y="3657"/>
                  </a:lnTo>
                  <a:lnTo>
                    <a:pt x="3977" y="3697"/>
                  </a:lnTo>
                  <a:lnTo>
                    <a:pt x="3897" y="3731"/>
                  </a:lnTo>
                  <a:lnTo>
                    <a:pt x="3815" y="3763"/>
                  </a:lnTo>
                  <a:lnTo>
                    <a:pt x="3733" y="3791"/>
                  </a:lnTo>
                  <a:lnTo>
                    <a:pt x="3649" y="3813"/>
                  </a:lnTo>
                  <a:lnTo>
                    <a:pt x="3563" y="3833"/>
                  </a:lnTo>
                  <a:lnTo>
                    <a:pt x="3477" y="3847"/>
                  </a:lnTo>
                  <a:lnTo>
                    <a:pt x="3389" y="3859"/>
                  </a:lnTo>
                  <a:lnTo>
                    <a:pt x="3301" y="3865"/>
                  </a:lnTo>
                  <a:lnTo>
                    <a:pt x="3211" y="3867"/>
                  </a:lnTo>
                  <a:lnTo>
                    <a:pt x="3211" y="3867"/>
                  </a:lnTo>
                  <a:lnTo>
                    <a:pt x="3121" y="3865"/>
                  </a:lnTo>
                  <a:lnTo>
                    <a:pt x="3033" y="3859"/>
                  </a:lnTo>
                  <a:lnTo>
                    <a:pt x="2945" y="3847"/>
                  </a:lnTo>
                  <a:lnTo>
                    <a:pt x="2859" y="3833"/>
                  </a:lnTo>
                  <a:lnTo>
                    <a:pt x="2773" y="3813"/>
                  </a:lnTo>
                  <a:lnTo>
                    <a:pt x="2689" y="3791"/>
                  </a:lnTo>
                  <a:lnTo>
                    <a:pt x="2604" y="3763"/>
                  </a:lnTo>
                  <a:lnTo>
                    <a:pt x="2524" y="3731"/>
                  </a:lnTo>
                  <a:lnTo>
                    <a:pt x="2444" y="3697"/>
                  </a:lnTo>
                  <a:lnTo>
                    <a:pt x="2366" y="3657"/>
                  </a:lnTo>
                  <a:lnTo>
                    <a:pt x="2290" y="3613"/>
                  </a:lnTo>
                  <a:lnTo>
                    <a:pt x="2216" y="3567"/>
                  </a:lnTo>
                  <a:lnTo>
                    <a:pt x="2144" y="3517"/>
                  </a:lnTo>
                  <a:lnTo>
                    <a:pt x="2074" y="3461"/>
                  </a:lnTo>
                  <a:lnTo>
                    <a:pt x="2008" y="3403"/>
                  </a:lnTo>
                  <a:lnTo>
                    <a:pt x="1942" y="3343"/>
                  </a:lnTo>
                  <a:lnTo>
                    <a:pt x="1942" y="3343"/>
                  </a:lnTo>
                  <a:lnTo>
                    <a:pt x="1910" y="3307"/>
                  </a:lnTo>
                  <a:lnTo>
                    <a:pt x="1876" y="3273"/>
                  </a:lnTo>
                  <a:lnTo>
                    <a:pt x="1846" y="3237"/>
                  </a:lnTo>
                  <a:lnTo>
                    <a:pt x="1816" y="3201"/>
                  </a:lnTo>
                  <a:lnTo>
                    <a:pt x="1788" y="3165"/>
                  </a:lnTo>
                  <a:lnTo>
                    <a:pt x="1760" y="3127"/>
                  </a:lnTo>
                  <a:lnTo>
                    <a:pt x="1706" y="3051"/>
                  </a:lnTo>
                  <a:lnTo>
                    <a:pt x="1962" y="3051"/>
                  </a:lnTo>
                  <a:lnTo>
                    <a:pt x="2707" y="3051"/>
                  </a:lnTo>
                  <a:lnTo>
                    <a:pt x="2993" y="3051"/>
                  </a:lnTo>
                  <a:lnTo>
                    <a:pt x="3453" y="3051"/>
                  </a:lnTo>
                  <a:lnTo>
                    <a:pt x="3737" y="3051"/>
                  </a:lnTo>
                  <a:lnTo>
                    <a:pt x="4483" y="3051"/>
                  </a:lnTo>
                  <a:lnTo>
                    <a:pt x="4713" y="3051"/>
                  </a:lnTo>
                  <a:lnTo>
                    <a:pt x="4713" y="3051"/>
                  </a:lnTo>
                  <a:lnTo>
                    <a:pt x="4661" y="3127"/>
                  </a:lnTo>
                  <a:lnTo>
                    <a:pt x="4633" y="3165"/>
                  </a:lnTo>
                  <a:lnTo>
                    <a:pt x="4605" y="3201"/>
                  </a:lnTo>
                  <a:lnTo>
                    <a:pt x="4575" y="3237"/>
                  </a:lnTo>
                  <a:lnTo>
                    <a:pt x="4543" y="3273"/>
                  </a:lnTo>
                  <a:lnTo>
                    <a:pt x="4511" y="3307"/>
                  </a:lnTo>
                  <a:lnTo>
                    <a:pt x="4477" y="3343"/>
                  </a:lnTo>
                  <a:lnTo>
                    <a:pt x="4477" y="3343"/>
                  </a:lnTo>
                  <a:close/>
                  <a:moveTo>
                    <a:pt x="2993" y="1481"/>
                  </a:moveTo>
                  <a:lnTo>
                    <a:pt x="2993" y="1201"/>
                  </a:lnTo>
                  <a:lnTo>
                    <a:pt x="3453" y="1201"/>
                  </a:lnTo>
                  <a:lnTo>
                    <a:pt x="3453" y="1867"/>
                  </a:lnTo>
                  <a:lnTo>
                    <a:pt x="3453" y="2765"/>
                  </a:lnTo>
                  <a:lnTo>
                    <a:pt x="2993" y="2765"/>
                  </a:lnTo>
                  <a:lnTo>
                    <a:pt x="2993" y="1481"/>
                  </a:lnTo>
                  <a:close/>
                  <a:moveTo>
                    <a:pt x="4197" y="2765"/>
                  </a:moveTo>
                  <a:lnTo>
                    <a:pt x="3737" y="2765"/>
                  </a:lnTo>
                  <a:lnTo>
                    <a:pt x="3737" y="2151"/>
                  </a:lnTo>
                  <a:lnTo>
                    <a:pt x="4197" y="2151"/>
                  </a:lnTo>
                  <a:lnTo>
                    <a:pt x="4197" y="2765"/>
                  </a:lnTo>
                  <a:close/>
                  <a:moveTo>
                    <a:pt x="2707" y="2765"/>
                  </a:moveTo>
                  <a:lnTo>
                    <a:pt x="2246" y="2765"/>
                  </a:lnTo>
                  <a:lnTo>
                    <a:pt x="2246" y="1765"/>
                  </a:lnTo>
                  <a:lnTo>
                    <a:pt x="2707" y="1765"/>
                  </a:lnTo>
                  <a:lnTo>
                    <a:pt x="2707" y="2765"/>
                  </a:lnTo>
                  <a:close/>
                  <a:moveTo>
                    <a:pt x="1942" y="808"/>
                  </a:moveTo>
                  <a:lnTo>
                    <a:pt x="1942" y="808"/>
                  </a:lnTo>
                  <a:lnTo>
                    <a:pt x="2008" y="748"/>
                  </a:lnTo>
                  <a:lnTo>
                    <a:pt x="2074" y="690"/>
                  </a:lnTo>
                  <a:lnTo>
                    <a:pt x="2144" y="634"/>
                  </a:lnTo>
                  <a:lnTo>
                    <a:pt x="2216" y="584"/>
                  </a:lnTo>
                  <a:lnTo>
                    <a:pt x="2290" y="538"/>
                  </a:lnTo>
                  <a:lnTo>
                    <a:pt x="2366" y="494"/>
                  </a:lnTo>
                  <a:lnTo>
                    <a:pt x="2444" y="454"/>
                  </a:lnTo>
                  <a:lnTo>
                    <a:pt x="2524" y="420"/>
                  </a:lnTo>
                  <a:lnTo>
                    <a:pt x="2604" y="388"/>
                  </a:lnTo>
                  <a:lnTo>
                    <a:pt x="2689" y="360"/>
                  </a:lnTo>
                  <a:lnTo>
                    <a:pt x="2773" y="338"/>
                  </a:lnTo>
                  <a:lnTo>
                    <a:pt x="2859" y="318"/>
                  </a:lnTo>
                  <a:lnTo>
                    <a:pt x="2945" y="304"/>
                  </a:lnTo>
                  <a:lnTo>
                    <a:pt x="3033" y="292"/>
                  </a:lnTo>
                  <a:lnTo>
                    <a:pt x="3121" y="286"/>
                  </a:lnTo>
                  <a:lnTo>
                    <a:pt x="3211" y="284"/>
                  </a:lnTo>
                  <a:lnTo>
                    <a:pt x="3211" y="284"/>
                  </a:lnTo>
                  <a:lnTo>
                    <a:pt x="3301" y="286"/>
                  </a:lnTo>
                  <a:lnTo>
                    <a:pt x="3389" y="292"/>
                  </a:lnTo>
                  <a:lnTo>
                    <a:pt x="3477" y="304"/>
                  </a:lnTo>
                  <a:lnTo>
                    <a:pt x="3563" y="318"/>
                  </a:lnTo>
                  <a:lnTo>
                    <a:pt x="3649" y="338"/>
                  </a:lnTo>
                  <a:lnTo>
                    <a:pt x="3733" y="360"/>
                  </a:lnTo>
                  <a:lnTo>
                    <a:pt x="3815" y="388"/>
                  </a:lnTo>
                  <a:lnTo>
                    <a:pt x="3897" y="420"/>
                  </a:lnTo>
                  <a:lnTo>
                    <a:pt x="3977" y="454"/>
                  </a:lnTo>
                  <a:lnTo>
                    <a:pt x="4055" y="494"/>
                  </a:lnTo>
                  <a:lnTo>
                    <a:pt x="4131" y="538"/>
                  </a:lnTo>
                  <a:lnTo>
                    <a:pt x="4205" y="584"/>
                  </a:lnTo>
                  <a:lnTo>
                    <a:pt x="4277" y="634"/>
                  </a:lnTo>
                  <a:lnTo>
                    <a:pt x="4345" y="690"/>
                  </a:lnTo>
                  <a:lnTo>
                    <a:pt x="4413" y="748"/>
                  </a:lnTo>
                  <a:lnTo>
                    <a:pt x="4477" y="808"/>
                  </a:lnTo>
                  <a:lnTo>
                    <a:pt x="4477" y="808"/>
                  </a:lnTo>
                  <a:lnTo>
                    <a:pt x="4527" y="860"/>
                  </a:lnTo>
                  <a:lnTo>
                    <a:pt x="4573" y="910"/>
                  </a:lnTo>
                  <a:lnTo>
                    <a:pt x="4615" y="964"/>
                  </a:lnTo>
                  <a:lnTo>
                    <a:pt x="4657" y="1017"/>
                  </a:lnTo>
                  <a:lnTo>
                    <a:pt x="4697" y="1073"/>
                  </a:lnTo>
                  <a:lnTo>
                    <a:pt x="4733" y="1129"/>
                  </a:lnTo>
                  <a:lnTo>
                    <a:pt x="4767" y="1187"/>
                  </a:lnTo>
                  <a:lnTo>
                    <a:pt x="4799" y="1245"/>
                  </a:lnTo>
                  <a:lnTo>
                    <a:pt x="4829" y="1305"/>
                  </a:lnTo>
                  <a:lnTo>
                    <a:pt x="4855" y="1365"/>
                  </a:lnTo>
                  <a:lnTo>
                    <a:pt x="4881" y="1427"/>
                  </a:lnTo>
                  <a:lnTo>
                    <a:pt x="4903" y="1489"/>
                  </a:lnTo>
                  <a:lnTo>
                    <a:pt x="4923" y="1551"/>
                  </a:lnTo>
                  <a:lnTo>
                    <a:pt x="4941" y="1613"/>
                  </a:lnTo>
                  <a:lnTo>
                    <a:pt x="4957" y="1677"/>
                  </a:lnTo>
                  <a:lnTo>
                    <a:pt x="4971" y="1741"/>
                  </a:lnTo>
                  <a:lnTo>
                    <a:pt x="4981" y="1805"/>
                  </a:lnTo>
                  <a:lnTo>
                    <a:pt x="4989" y="1869"/>
                  </a:lnTo>
                  <a:lnTo>
                    <a:pt x="4995" y="1935"/>
                  </a:lnTo>
                  <a:lnTo>
                    <a:pt x="4999" y="1999"/>
                  </a:lnTo>
                  <a:lnTo>
                    <a:pt x="5001" y="2065"/>
                  </a:lnTo>
                  <a:lnTo>
                    <a:pt x="5001" y="2129"/>
                  </a:lnTo>
                  <a:lnTo>
                    <a:pt x="4997" y="2195"/>
                  </a:lnTo>
                  <a:lnTo>
                    <a:pt x="4991" y="2259"/>
                  </a:lnTo>
                  <a:lnTo>
                    <a:pt x="4983" y="2325"/>
                  </a:lnTo>
                  <a:lnTo>
                    <a:pt x="4973" y="2389"/>
                  </a:lnTo>
                  <a:lnTo>
                    <a:pt x="4961" y="2453"/>
                  </a:lnTo>
                  <a:lnTo>
                    <a:pt x="4947" y="2517"/>
                  </a:lnTo>
                  <a:lnTo>
                    <a:pt x="4929" y="2579"/>
                  </a:lnTo>
                  <a:lnTo>
                    <a:pt x="4909" y="2643"/>
                  </a:lnTo>
                  <a:lnTo>
                    <a:pt x="4887" y="2705"/>
                  </a:lnTo>
                  <a:lnTo>
                    <a:pt x="4863" y="2765"/>
                  </a:lnTo>
                  <a:lnTo>
                    <a:pt x="4483" y="2765"/>
                  </a:lnTo>
                  <a:lnTo>
                    <a:pt x="4483" y="1867"/>
                  </a:lnTo>
                  <a:lnTo>
                    <a:pt x="3737" y="1867"/>
                  </a:lnTo>
                  <a:lnTo>
                    <a:pt x="3737" y="916"/>
                  </a:lnTo>
                  <a:lnTo>
                    <a:pt x="2707" y="916"/>
                  </a:lnTo>
                  <a:lnTo>
                    <a:pt x="2707" y="1481"/>
                  </a:lnTo>
                  <a:lnTo>
                    <a:pt x="1962" y="1481"/>
                  </a:lnTo>
                  <a:lnTo>
                    <a:pt x="1962" y="2765"/>
                  </a:lnTo>
                  <a:lnTo>
                    <a:pt x="1558" y="2765"/>
                  </a:lnTo>
                  <a:lnTo>
                    <a:pt x="1558" y="2765"/>
                  </a:lnTo>
                  <a:lnTo>
                    <a:pt x="1532" y="2705"/>
                  </a:lnTo>
                  <a:lnTo>
                    <a:pt x="1510" y="2643"/>
                  </a:lnTo>
                  <a:lnTo>
                    <a:pt x="1492" y="2579"/>
                  </a:lnTo>
                  <a:lnTo>
                    <a:pt x="1474" y="2517"/>
                  </a:lnTo>
                  <a:lnTo>
                    <a:pt x="1460" y="2453"/>
                  </a:lnTo>
                  <a:lnTo>
                    <a:pt x="1446" y="2389"/>
                  </a:lnTo>
                  <a:lnTo>
                    <a:pt x="1436" y="2325"/>
                  </a:lnTo>
                  <a:lnTo>
                    <a:pt x="1428" y="2259"/>
                  </a:lnTo>
                  <a:lnTo>
                    <a:pt x="1424" y="2195"/>
                  </a:lnTo>
                  <a:lnTo>
                    <a:pt x="1420" y="2129"/>
                  </a:lnTo>
                  <a:lnTo>
                    <a:pt x="1420" y="2065"/>
                  </a:lnTo>
                  <a:lnTo>
                    <a:pt x="1420" y="1999"/>
                  </a:lnTo>
                  <a:lnTo>
                    <a:pt x="1424" y="1935"/>
                  </a:lnTo>
                  <a:lnTo>
                    <a:pt x="1430" y="1869"/>
                  </a:lnTo>
                  <a:lnTo>
                    <a:pt x="1440" y="1805"/>
                  </a:lnTo>
                  <a:lnTo>
                    <a:pt x="1450" y="1741"/>
                  </a:lnTo>
                  <a:lnTo>
                    <a:pt x="1464" y="1677"/>
                  </a:lnTo>
                  <a:lnTo>
                    <a:pt x="1478" y="1613"/>
                  </a:lnTo>
                  <a:lnTo>
                    <a:pt x="1496" y="1551"/>
                  </a:lnTo>
                  <a:lnTo>
                    <a:pt x="1516" y="1489"/>
                  </a:lnTo>
                  <a:lnTo>
                    <a:pt x="1540" y="1427"/>
                  </a:lnTo>
                  <a:lnTo>
                    <a:pt x="1564" y="1365"/>
                  </a:lnTo>
                  <a:lnTo>
                    <a:pt x="1592" y="1305"/>
                  </a:lnTo>
                  <a:lnTo>
                    <a:pt x="1622" y="1245"/>
                  </a:lnTo>
                  <a:lnTo>
                    <a:pt x="1654" y="1187"/>
                  </a:lnTo>
                  <a:lnTo>
                    <a:pt x="1688" y="1129"/>
                  </a:lnTo>
                  <a:lnTo>
                    <a:pt x="1724" y="1073"/>
                  </a:lnTo>
                  <a:lnTo>
                    <a:pt x="1764" y="1017"/>
                  </a:lnTo>
                  <a:lnTo>
                    <a:pt x="1804" y="964"/>
                  </a:lnTo>
                  <a:lnTo>
                    <a:pt x="1848" y="910"/>
                  </a:lnTo>
                  <a:lnTo>
                    <a:pt x="1894" y="860"/>
                  </a:lnTo>
                  <a:lnTo>
                    <a:pt x="1942" y="808"/>
                  </a:lnTo>
                  <a:lnTo>
                    <a:pt x="1942" y="8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8191" tIns="39096" rIns="78191" bIns="3909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505700" y="2029921"/>
            <a:ext cx="38882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To ease clustering analysis, we have to </a:t>
            </a:r>
            <a:r>
              <a:rPr lang="en-US" sz="1200" b="1" dirty="0" smtClean="0">
                <a:latin typeface="Georgia" charset="0"/>
                <a:ea typeface="Georgia" charset="0"/>
                <a:cs typeface="Georgia" charset="0"/>
              </a:rPr>
              <a:t>dropped down </a:t>
            </a: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all of the </a:t>
            </a:r>
            <a:r>
              <a:rPr lang="en-US" sz="1200" b="1" dirty="0" smtClean="0">
                <a:latin typeface="Georgia" charset="0"/>
                <a:ea typeface="Georgia" charset="0"/>
                <a:cs typeface="Georgia" charset="0"/>
              </a:rPr>
              <a:t>categorical variable</a:t>
            </a:r>
            <a:endParaRPr lang="en-US" sz="1200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05699" y="2663598"/>
            <a:ext cx="388828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If the values across the dataset have a considerably huge amount of difference, we can firstly </a:t>
            </a:r>
            <a:r>
              <a:rPr lang="en-US" sz="1200" b="1" dirty="0" smtClean="0">
                <a:latin typeface="Georgia" charset="0"/>
                <a:ea typeface="Georgia" charset="0"/>
                <a:cs typeface="Georgia" charset="0"/>
              </a:rPr>
              <a:t>standardize</a:t>
            </a: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 them to make the </a:t>
            </a:r>
            <a:r>
              <a:rPr lang="en-US" sz="1200" b="1" dirty="0" smtClean="0">
                <a:latin typeface="Georgia" charset="0"/>
                <a:ea typeface="Georgia" charset="0"/>
                <a:cs typeface="Georgia" charset="0"/>
              </a:rPr>
              <a:t>observation better and clearer</a:t>
            </a: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 for the audiences</a:t>
            </a:r>
            <a:endParaRPr lang="en-US" sz="1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05699" y="3558994"/>
            <a:ext cx="388828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Applying </a:t>
            </a:r>
            <a:r>
              <a:rPr lang="en-US" sz="1200" b="1" dirty="0" err="1" smtClean="0">
                <a:latin typeface="Georgia" charset="0"/>
                <a:ea typeface="Georgia" charset="0"/>
                <a:cs typeface="Georgia" charset="0"/>
              </a:rPr>
              <a:t>kmeans</a:t>
            </a:r>
            <a:r>
              <a:rPr lang="en-US" sz="1200" b="1" dirty="0" smtClean="0">
                <a:latin typeface="Georgia" charset="0"/>
                <a:ea typeface="Georgia" charset="0"/>
                <a:cs typeface="Georgia" charset="0"/>
              </a:rPr>
              <a:t>() function </a:t>
            </a: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and identifying the number of clusters (k) will start the clustering process</a:t>
            </a:r>
            <a:endParaRPr lang="en-US" sz="1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05699" y="4299793"/>
            <a:ext cx="3888289" cy="1708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To observe the element of the clustered variable: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b="1" i="1" dirty="0" err="1" smtClean="0">
                <a:latin typeface="Georgia" charset="0"/>
                <a:ea typeface="Georgia" charset="0"/>
                <a:cs typeface="Georgia" charset="0"/>
              </a:rPr>
              <a:t>results$size</a:t>
            </a:r>
            <a:r>
              <a:rPr lang="en-US" sz="1200" b="1" dirty="0" smtClean="0">
                <a:latin typeface="Georgia" charset="0"/>
                <a:ea typeface="Georgia" charset="0"/>
                <a:cs typeface="Georgia" charset="0"/>
              </a:rPr>
              <a:t>:</a:t>
            </a: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 this command will tells us the number of observations in each cluster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b="1" i="1" dirty="0" err="1">
                <a:latin typeface="Georgia" charset="0"/>
                <a:ea typeface="Georgia" charset="0"/>
                <a:cs typeface="Georgia" charset="0"/>
              </a:rPr>
              <a:t>r</a:t>
            </a:r>
            <a:r>
              <a:rPr lang="en-US" sz="1200" b="1" i="1" dirty="0" err="1" smtClean="0">
                <a:latin typeface="Georgia" charset="0"/>
                <a:ea typeface="Georgia" charset="0"/>
                <a:cs typeface="Georgia" charset="0"/>
              </a:rPr>
              <a:t>esults$centers</a:t>
            </a:r>
            <a:r>
              <a:rPr lang="en-US" sz="1200" b="1" dirty="0" smtClean="0">
                <a:latin typeface="Georgia" charset="0"/>
                <a:ea typeface="Georgia" charset="0"/>
                <a:cs typeface="Georgia" charset="0"/>
              </a:rPr>
              <a:t>:</a:t>
            </a: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 this command will tells us the median value from all variable in each cluster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b="1" i="1" dirty="0" err="1" smtClean="0">
                <a:latin typeface="Georgia" charset="0"/>
                <a:ea typeface="Georgia" charset="0"/>
                <a:cs typeface="Georgia" charset="0"/>
              </a:rPr>
              <a:t>results$cluster</a:t>
            </a:r>
            <a:r>
              <a:rPr lang="en-US" sz="1200" b="1" dirty="0" smtClean="0">
                <a:latin typeface="Georgia" charset="0"/>
                <a:ea typeface="Georgia" charset="0"/>
                <a:cs typeface="Georgia" charset="0"/>
              </a:rPr>
              <a:t>:</a:t>
            </a: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 this command will shows the detailed clustering mapping of all the observations in the </a:t>
            </a:r>
            <a:r>
              <a:rPr lang="en-US" sz="1200" dirty="0" err="1" smtClean="0">
                <a:latin typeface="Georgia" charset="0"/>
                <a:ea typeface="Georgia" charset="0"/>
                <a:cs typeface="Georgia" charset="0"/>
              </a:rPr>
              <a:t>dataframe</a:t>
            </a:r>
            <a:endParaRPr lang="en-US" sz="1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59525" y="1382656"/>
            <a:ext cx="38882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600" b="1" u="sng" dirty="0" smtClean="0">
                <a:latin typeface="Georgia" charset="0"/>
                <a:ea typeface="Georgia" charset="0"/>
                <a:cs typeface="Georgia" charset="0"/>
              </a:rPr>
              <a:t>Steps breakdown</a:t>
            </a:r>
            <a:endParaRPr lang="en-US" sz="1600" b="1" u="sng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60D76C42-6EE3-4491-B057-0C4D914B0EB3}"/>
              </a:ext>
            </a:extLst>
          </p:cNvPr>
          <p:cNvSpPr/>
          <p:nvPr/>
        </p:nvSpPr>
        <p:spPr>
          <a:xfrm>
            <a:off x="230776" y="1256077"/>
            <a:ext cx="6694949" cy="5068603"/>
          </a:xfrm>
          <a:prstGeom prst="rect">
            <a:avLst/>
          </a:prstGeom>
          <a:noFill/>
          <a:ln>
            <a:solidFill>
              <a:srgbClr val="002060"/>
            </a:solidFill>
            <a:prstDash val="sysDot"/>
          </a:ln>
          <a:effectLst>
            <a:outerShdw blurRad="50800" dist="76200" dir="2700000" sx="102000" sy="102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sp>
        <p:nvSpPr>
          <p:cNvPr id="31" name="TextBox 30"/>
          <p:cNvSpPr txBox="1"/>
          <p:nvPr/>
        </p:nvSpPr>
        <p:spPr>
          <a:xfrm>
            <a:off x="442913" y="1382656"/>
            <a:ext cx="38882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600" b="1" dirty="0" smtClean="0">
                <a:latin typeface="Georgia" charset="0"/>
                <a:ea typeface="Georgia" charset="0"/>
                <a:cs typeface="Georgia" charset="0"/>
              </a:rPr>
              <a:t>Coding Involved</a:t>
            </a:r>
            <a:endParaRPr lang="en-US" sz="1600" b="1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60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87989" y="1820630"/>
            <a:ext cx="3055449" cy="89870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 smtClean="0">
                <a:solidFill>
                  <a:schemeClr val="bg1"/>
                </a:solidFill>
                <a:latin typeface="+mj-lt"/>
              </a:rPr>
              <a:t>Data Visualization with R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67" y="1499389"/>
            <a:ext cx="1388201" cy="154119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1500" dirty="0">
                <a:solidFill>
                  <a:schemeClr val="bg1"/>
                </a:solidFill>
                <a:latin typeface="+mj-lt"/>
              </a:rPr>
              <a:t>6</a:t>
            </a:r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|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 bwMode="hidden">
          <a:xfrm>
            <a:off x="6096000" y="0"/>
            <a:ext cx="6095999" cy="6858000"/>
          </a:xfrm>
          <a:prstGeom prst="rect">
            <a:avLst/>
          </a:prstGeom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1316182"/>
            <a:ext cx="6096000" cy="554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8" y="0"/>
            <a:ext cx="6096000" cy="5541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658091"/>
            <a:ext cx="6096000" cy="5541818"/>
          </a:xfrm>
          <a:prstGeom prst="rect">
            <a:avLst/>
          </a:prstGeom>
        </p:spPr>
      </p:pic>
      <p:pic>
        <p:nvPicPr>
          <p:cNvPr id="20" name="Picture 2" descr="mage result for paul merage school of busin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6012059"/>
            <a:ext cx="3189269" cy="6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2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11201"/>
          <a:stretch/>
        </p:blipFill>
        <p:spPr bwMode="hidden">
          <a:xfrm>
            <a:off x="6095997" y="0"/>
            <a:ext cx="6096004" cy="6858000"/>
          </a:xfrm>
          <a:prstGeom prst="rect">
            <a:avLst/>
          </a:prstGeom>
          <a:solidFill>
            <a:srgbClr val="DEDEDE"/>
          </a:solidFill>
        </p:spPr>
      </p:pic>
    </p:spTree>
    <p:extLst>
      <p:ext uri="{BB962C8B-B14F-4D97-AF65-F5344CB8AC3E}">
        <p14:creationId xmlns:p14="http://schemas.microsoft.com/office/powerpoint/2010/main" val="18293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 err="1" smtClean="0"/>
              <a:t>Barplot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28" name="Rectangle 27"/>
          <p:cNvSpPr/>
          <p:nvPr/>
        </p:nvSpPr>
        <p:spPr>
          <a:xfrm>
            <a:off x="6357938" y="1285285"/>
            <a:ext cx="5542394" cy="199945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ysDash"/>
          </a:ln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Coding involved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</a:t>
            </a:r>
            <a:r>
              <a:rPr lang="en-US" sz="1600" dirty="0" err="1" smtClean="0">
                <a:solidFill>
                  <a:schemeClr val="tx1"/>
                </a:solidFill>
              </a:rPr>
              <a:t>cluster_drive</a:t>
            </a:r>
            <a:r>
              <a:rPr lang="en-US" sz="1600" dirty="0" smtClean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= </a:t>
            </a:r>
            <a:r>
              <a:rPr lang="en-US" sz="1600" dirty="0" err="1">
                <a:solidFill>
                  <a:schemeClr val="tx1"/>
                </a:solidFill>
              </a:rPr>
              <a:t>data.frame</a:t>
            </a:r>
            <a:r>
              <a:rPr lang="en-US" sz="1600" dirty="0">
                <a:solidFill>
                  <a:schemeClr val="tx1"/>
                </a:solidFill>
              </a:rPr>
              <a:t>(cars %&gt;% </a:t>
            </a:r>
            <a:r>
              <a:rPr lang="en-US" sz="1600" dirty="0" err="1">
                <a:solidFill>
                  <a:schemeClr val="tx1"/>
                </a:solidFill>
              </a:rPr>
              <a:t>group_by</a:t>
            </a:r>
            <a:r>
              <a:rPr lang="en-US" sz="1600" dirty="0">
                <a:solidFill>
                  <a:schemeClr val="tx1"/>
                </a:solidFill>
              </a:rPr>
              <a:t>(cluster) %&gt;% summarize(Make = n</a:t>
            </a:r>
            <a:r>
              <a:rPr lang="en-US" sz="1600" dirty="0" smtClean="0">
                <a:solidFill>
                  <a:schemeClr val="tx1"/>
                </a:solidFill>
              </a:rPr>
              <a:t>()))</a:t>
            </a:r>
          </a:p>
          <a:p>
            <a:r>
              <a:rPr lang="en-US" sz="1600" dirty="0" smtClean="0">
                <a:solidFill>
                  <a:schemeClr val="tx1"/>
                </a:solidFill>
              </a:rPr>
              <a:t>&gt; </a:t>
            </a:r>
            <a:r>
              <a:rPr lang="en-US" sz="1600" dirty="0" err="1">
                <a:solidFill>
                  <a:schemeClr val="tx1"/>
                </a:solidFill>
              </a:rPr>
              <a:t>ggplot</a:t>
            </a:r>
            <a:r>
              <a:rPr lang="en-US" sz="1600" dirty="0">
                <a:solidFill>
                  <a:schemeClr val="tx1"/>
                </a:solidFill>
              </a:rPr>
              <a:t>(</a:t>
            </a:r>
            <a:r>
              <a:rPr lang="en-US" sz="1600" dirty="0" err="1">
                <a:solidFill>
                  <a:schemeClr val="tx1"/>
                </a:solidFill>
              </a:rPr>
              <a:t>cluster_drive</a:t>
            </a:r>
            <a:r>
              <a:rPr lang="en-US" sz="1600" dirty="0">
                <a:solidFill>
                  <a:schemeClr val="tx1"/>
                </a:solidFill>
              </a:rPr>
              <a:t>, mapping = </a:t>
            </a:r>
            <a:r>
              <a:rPr lang="en-US" sz="1600" dirty="0" err="1">
                <a:solidFill>
                  <a:schemeClr val="tx1"/>
                </a:solidFill>
              </a:rPr>
              <a:t>aes</a:t>
            </a:r>
            <a:r>
              <a:rPr lang="en-US" sz="1600" dirty="0">
                <a:solidFill>
                  <a:schemeClr val="tx1"/>
                </a:solidFill>
              </a:rPr>
              <a:t>(x=cluster, y=Make, fill = cluster)) + </a:t>
            </a:r>
            <a:r>
              <a:rPr lang="en-US" sz="1600" dirty="0" err="1">
                <a:solidFill>
                  <a:schemeClr val="tx1"/>
                </a:solidFill>
              </a:rPr>
              <a:t>geom_bar</a:t>
            </a:r>
            <a:r>
              <a:rPr lang="en-US" sz="1600" dirty="0">
                <a:solidFill>
                  <a:schemeClr val="tx1"/>
                </a:solidFill>
              </a:rPr>
              <a:t>(stat = "identity") + labs(x="Observations", y="Count", title="Number of Observations by Cluster")</a:t>
            </a: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57938" y="4126714"/>
            <a:ext cx="5542394" cy="23083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>
                <a:lumMod val="20000"/>
                <a:lumOff val="80000"/>
              </a:schemeClr>
            </a:solidFill>
            <a:prstDash val="solid"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600" b="1" u="sng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Observations</a:t>
            </a:r>
          </a:p>
          <a:p>
            <a:pPr>
              <a:lnSpc>
                <a:spcPct val="100000"/>
              </a:lnSpc>
            </a:pPr>
            <a:endParaRPr lang="en-US" sz="1600" b="1" u="sng" dirty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To start with, by applying a simple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barplot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with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ggplot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we can immediately informed about the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distribution of the observations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mapped to the respective cluster groups</a:t>
            </a:r>
            <a:endParaRPr lang="en-US" sz="1600" b="1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Cluster 4 has slightly the biggest amount of observations compared to the other 3 cluster</a:t>
            </a: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2" y="1015158"/>
            <a:ext cx="5534499" cy="55999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5"/>
          <a:stretch/>
        </p:blipFill>
        <p:spPr>
          <a:xfrm>
            <a:off x="6357938" y="3435438"/>
            <a:ext cx="5472155" cy="5692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29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28" name="Rectangle 27"/>
          <p:cNvSpPr/>
          <p:nvPr/>
        </p:nvSpPr>
        <p:spPr>
          <a:xfrm>
            <a:off x="6357938" y="1285285"/>
            <a:ext cx="5542394" cy="132458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ysDash"/>
          </a:ln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Coding involved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plot(cars[c(“Horsepower”, “Torque”)], main = “Relationship Between Engine Power by Torque”, col =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results$cluster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57938" y="3328988"/>
            <a:ext cx="5542394" cy="31061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>
                <a:lumMod val="20000"/>
                <a:lumOff val="80000"/>
              </a:schemeClr>
            </a:solidFill>
            <a:prstDash val="solid"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600" b="1" u="sng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Observations</a:t>
            </a:r>
          </a:p>
          <a:p>
            <a:pPr>
              <a:lnSpc>
                <a:spcPct val="100000"/>
              </a:lnSpc>
            </a:pPr>
            <a:endParaRPr lang="en-US" sz="1600" b="1" u="sng" dirty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From the scatterplot graph, it can be seen that there is a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linear relationship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between the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amount of engine power (Horsepower) with Torque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The bigger the engine power a car has, the bigger the torque generated</a:t>
            </a: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1" y="1015158"/>
            <a:ext cx="5676041" cy="559995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92" y="2816762"/>
            <a:ext cx="5400601" cy="30533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203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 smtClean="0"/>
              <a:t>3D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28" name="Rectangle 27"/>
          <p:cNvSpPr/>
          <p:nvPr/>
        </p:nvSpPr>
        <p:spPr>
          <a:xfrm>
            <a:off x="6357938" y="1285284"/>
            <a:ext cx="5542394" cy="15722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ysDash"/>
          </a:ln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Coding involved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install.packages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(”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plotly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”)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library(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plotly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plot_ly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(cars, x=~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City.mpg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y=~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Highway.mpg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z= ~Horsepower, color=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results$cluster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57938" y="3929227"/>
            <a:ext cx="5542394" cy="2505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>
                <a:lumMod val="20000"/>
                <a:lumOff val="80000"/>
              </a:schemeClr>
            </a:solidFill>
            <a:prstDash val="solid"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600" b="1" u="sng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Observations</a:t>
            </a:r>
          </a:p>
          <a:p>
            <a:pPr>
              <a:lnSpc>
                <a:spcPct val="100000"/>
              </a:lnSpc>
            </a:pPr>
            <a:endParaRPr lang="en-US" sz="1600" b="1" u="sng" dirty="0" smtClean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The gas consumption on highway driving is relatively the constant or the same despite the different amount of engine power 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The car with the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higher engine power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(Horsepower) are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less efficient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to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drive around in the city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in terms of its gas consumption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3" y="1194095"/>
            <a:ext cx="5768167" cy="51525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82" y="3451968"/>
            <a:ext cx="5190684" cy="343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82" y="3032144"/>
            <a:ext cx="2015206" cy="1784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982" y="3270632"/>
            <a:ext cx="1238513" cy="17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24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28" name="Rectangle 27"/>
          <p:cNvSpPr/>
          <p:nvPr/>
        </p:nvSpPr>
        <p:spPr>
          <a:xfrm>
            <a:off x="6357938" y="1285284"/>
            <a:ext cx="5542394" cy="18019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ysDash"/>
          </a:ln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Coding involved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install.packages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(”ggplot2”)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library(ggplot2)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cars$cluster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=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as.factor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cars$cluster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ggplot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(cars, mapping=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aes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(x=cluster, y=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City.mpg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color=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cars$cluster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)) +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geom_boxplot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()</a:t>
            </a: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57938" y="3857007"/>
            <a:ext cx="5542394" cy="25780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accent2">
                <a:lumMod val="20000"/>
                <a:lumOff val="80000"/>
              </a:schemeClr>
            </a:solidFill>
            <a:prstDash val="solid"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600" b="1" u="sng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Observations</a:t>
            </a:r>
          </a:p>
          <a:p>
            <a:pPr>
              <a:lnSpc>
                <a:spcPct val="100000"/>
              </a:lnSpc>
            </a:pPr>
            <a:endParaRPr lang="en-US" sz="1600" b="1" u="sng" dirty="0" smtClean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Following the previous data visualization, the boxplot are used to allows us to perform further observations in gas consumption when driving around the city</a:t>
            </a: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is-I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The City.mpg variable are plotted respective to the cluster group, thus, some </a:t>
            </a:r>
            <a:r>
              <a:rPr lang="is-I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outliers</a:t>
            </a:r>
            <a:r>
              <a:rPr lang="is-I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can immediately be identified from the graph, which marked as points outside either the upper or lower whisker</a:t>
            </a: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33" y="1029634"/>
            <a:ext cx="4963763" cy="55997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6"/>
          <a:stretch/>
        </p:blipFill>
        <p:spPr>
          <a:xfrm>
            <a:off x="6429378" y="3267229"/>
            <a:ext cx="5319710" cy="43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7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87989" y="1605186"/>
            <a:ext cx="3494332" cy="1329595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 smtClean="0">
                <a:solidFill>
                  <a:schemeClr val="bg1"/>
                </a:solidFill>
                <a:latin typeface="+mj-lt"/>
              </a:rPr>
              <a:t>Data Frames using the </a:t>
            </a:r>
            <a:r>
              <a:rPr lang="en-GB" sz="2800" smtClean="0">
                <a:solidFill>
                  <a:schemeClr val="bg1"/>
                </a:solidFill>
                <a:latin typeface="+mj-lt"/>
              </a:rPr>
              <a:t>Categorical Variable “cluster”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67" y="1499389"/>
            <a:ext cx="1293624" cy="154119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1500" dirty="0">
                <a:solidFill>
                  <a:schemeClr val="bg1"/>
                </a:solidFill>
                <a:latin typeface="+mj-lt"/>
              </a:rPr>
              <a:t>7</a:t>
            </a:r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|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 bwMode="hidden">
          <a:xfrm>
            <a:off x="6096000" y="0"/>
            <a:ext cx="6095999" cy="6858000"/>
          </a:xfrm>
          <a:prstGeom prst="rect">
            <a:avLst/>
          </a:prstGeom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1316182"/>
            <a:ext cx="6096000" cy="554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8" y="0"/>
            <a:ext cx="6096000" cy="5541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658091"/>
            <a:ext cx="6096000" cy="5541818"/>
          </a:xfrm>
          <a:prstGeom prst="rect">
            <a:avLst/>
          </a:prstGeom>
        </p:spPr>
      </p:pic>
      <p:pic>
        <p:nvPicPr>
          <p:cNvPr id="20" name="Picture 2" descr="mage result for paul merage school of busin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6012059"/>
            <a:ext cx="3189269" cy="6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2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11201"/>
          <a:stretch/>
        </p:blipFill>
        <p:spPr bwMode="hidden">
          <a:xfrm>
            <a:off x="6095997" y="0"/>
            <a:ext cx="6096004" cy="6858000"/>
          </a:xfrm>
          <a:prstGeom prst="rect">
            <a:avLst/>
          </a:prstGeom>
          <a:solidFill>
            <a:srgbClr val="DEDEDE"/>
          </a:solidFill>
        </p:spPr>
      </p:pic>
    </p:spTree>
    <p:extLst>
      <p:ext uri="{BB962C8B-B14F-4D97-AF65-F5344CB8AC3E}">
        <p14:creationId xmlns:p14="http://schemas.microsoft.com/office/powerpoint/2010/main" val="940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 smtClean="0"/>
              <a:t>Data frames corresponding to categorical variable “cluster”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8" y="1218496"/>
            <a:ext cx="3138265" cy="608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4313" y="1098913"/>
            <a:ext cx="7532687" cy="533617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12" name="Group 11"/>
          <p:cNvGrpSpPr/>
          <p:nvPr/>
        </p:nvGrpSpPr>
        <p:grpSpPr>
          <a:xfrm>
            <a:off x="320658" y="1876804"/>
            <a:ext cx="7264209" cy="4432536"/>
            <a:chOff x="320657" y="1946839"/>
            <a:chExt cx="8656732" cy="528223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58" y="1946839"/>
              <a:ext cx="8656731" cy="131518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58" y="3288588"/>
              <a:ext cx="8312727" cy="125807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57" y="4573234"/>
              <a:ext cx="8312727" cy="129083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657" y="5894420"/>
              <a:ext cx="8656732" cy="1334656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855EF416-6041-4C33-BAD2-42C12C26EDF0}"/>
              </a:ext>
            </a:extLst>
          </p:cNvPr>
          <p:cNvSpPr/>
          <p:nvPr/>
        </p:nvSpPr>
        <p:spPr>
          <a:xfrm>
            <a:off x="7975600" y="1098912"/>
            <a:ext cx="3773488" cy="5336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ysDot"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8A3B1320-814B-4A99-B9ED-5E4EBFA2E613}"/>
              </a:ext>
            </a:extLst>
          </p:cNvPr>
          <p:cNvSpPr/>
          <p:nvPr/>
        </p:nvSpPr>
        <p:spPr>
          <a:xfrm>
            <a:off x="3434370" y="1186090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B99182BB-8C70-42EB-A000-A019F8EBA010}"/>
              </a:ext>
            </a:extLst>
          </p:cNvPr>
          <p:cNvSpPr/>
          <p:nvPr/>
        </p:nvSpPr>
        <p:spPr>
          <a:xfrm>
            <a:off x="745868" y="1791458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B99182BB-8C70-42EB-A000-A019F8EBA010}"/>
              </a:ext>
            </a:extLst>
          </p:cNvPr>
          <p:cNvSpPr/>
          <p:nvPr/>
        </p:nvSpPr>
        <p:spPr>
          <a:xfrm>
            <a:off x="745868" y="2909713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B99182BB-8C70-42EB-A000-A019F8EBA010}"/>
              </a:ext>
            </a:extLst>
          </p:cNvPr>
          <p:cNvSpPr/>
          <p:nvPr/>
        </p:nvSpPr>
        <p:spPr>
          <a:xfrm>
            <a:off x="745868" y="4001258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="" xmlns:a16="http://schemas.microsoft.com/office/drawing/2014/main" id="{B99182BB-8C70-42EB-A000-A019F8EBA010}"/>
              </a:ext>
            </a:extLst>
          </p:cNvPr>
          <p:cNvSpPr/>
          <p:nvPr/>
        </p:nvSpPr>
        <p:spPr>
          <a:xfrm>
            <a:off x="745868" y="5118858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7C5DBC98-49DA-4810-B30E-D1A79B9F966B}"/>
              </a:ext>
            </a:extLst>
          </p:cNvPr>
          <p:cNvSpPr/>
          <p:nvPr/>
        </p:nvSpPr>
        <p:spPr>
          <a:xfrm>
            <a:off x="8049955" y="1801412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96131" y="1797091"/>
            <a:ext cx="311007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By applying the filter() function, we can easily filter the observations that only we wanted. In this case, we separate the data </a:t>
            </a:r>
            <a:r>
              <a:rPr lang="en-US" sz="1200" dirty="0" err="1" smtClean="0">
                <a:latin typeface="Georgia" charset="0"/>
                <a:ea typeface="Georgia" charset="0"/>
                <a:cs typeface="Georgia" charset="0"/>
              </a:rPr>
              <a:t>cars.features</a:t>
            </a: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 into 4 different data frames. Each data frame have the same value for the variable cluster</a:t>
            </a:r>
            <a:endParaRPr lang="en-US" sz="1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="" xmlns:a16="http://schemas.microsoft.com/office/drawing/2014/main" id="{7C5DBC98-49DA-4810-B30E-D1A79B9F966B}"/>
              </a:ext>
            </a:extLst>
          </p:cNvPr>
          <p:cNvSpPr/>
          <p:nvPr/>
        </p:nvSpPr>
        <p:spPr>
          <a:xfrm>
            <a:off x="8049955" y="3685001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/>
              <a:t>2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396131" y="3680680"/>
            <a:ext cx="3110070" cy="18158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After assigning each respective data frames into unique variables (df1, df2 , df3, df4), we can then try to check if the data frame is exactly as we wanted. head(</a:t>
            </a:r>
            <a:r>
              <a:rPr lang="en-US" sz="1200" dirty="0" err="1" smtClean="0">
                <a:latin typeface="Georgia" charset="0"/>
                <a:ea typeface="Georgia" charset="0"/>
                <a:cs typeface="Georgia" charset="0"/>
              </a:rPr>
              <a:t>df</a:t>
            </a: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#) should do the job.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endParaRPr lang="en-US" sz="1100" dirty="0" smtClean="0">
              <a:latin typeface="Georgia" charset="0"/>
              <a:ea typeface="Georgia" charset="0"/>
              <a:cs typeface="Georgia" charset="0"/>
            </a:endParaRP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200" dirty="0" smtClean="0">
                <a:latin typeface="Georgia" charset="0"/>
                <a:ea typeface="Georgia" charset="0"/>
                <a:cs typeface="Georgia" charset="0"/>
              </a:rPr>
              <a:t>The red dotted line indicates that the data frame only consists of the observation from the respective cluster group</a:t>
            </a:r>
            <a:endParaRPr lang="en-US" sz="12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223523" y="1910990"/>
            <a:ext cx="386096" cy="603672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42" name="Rectangle 41"/>
          <p:cNvSpPr/>
          <p:nvPr/>
        </p:nvSpPr>
        <p:spPr>
          <a:xfrm>
            <a:off x="6942456" y="2977249"/>
            <a:ext cx="386096" cy="603672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43" name="Rectangle 42"/>
          <p:cNvSpPr/>
          <p:nvPr/>
        </p:nvSpPr>
        <p:spPr>
          <a:xfrm>
            <a:off x="360894" y="4622312"/>
            <a:ext cx="386096" cy="603672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44" name="Rectangle 43"/>
          <p:cNvSpPr/>
          <p:nvPr/>
        </p:nvSpPr>
        <p:spPr>
          <a:xfrm>
            <a:off x="7221078" y="5233886"/>
            <a:ext cx="386096" cy="603672"/>
          </a:xfrm>
          <a:prstGeom prst="rect">
            <a:avLst/>
          </a:prstGeom>
          <a:noFill/>
          <a:ln w="3175">
            <a:solidFill>
              <a:srgbClr val="C0000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45" name="TextBox 44"/>
          <p:cNvSpPr txBox="1"/>
          <p:nvPr/>
        </p:nvSpPr>
        <p:spPr>
          <a:xfrm>
            <a:off x="8089399" y="1227609"/>
            <a:ext cx="38882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600" b="1" u="sng" dirty="0" smtClean="0">
                <a:latin typeface="Georgia" charset="0"/>
                <a:ea typeface="Georgia" charset="0"/>
                <a:cs typeface="Georgia" charset="0"/>
              </a:rPr>
              <a:t>Steps</a:t>
            </a:r>
            <a:endParaRPr lang="en-US" sz="1600" b="1" u="sng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46" name="Freeform 74"/>
          <p:cNvSpPr>
            <a:spLocks noEditPoints="1"/>
          </p:cNvSpPr>
          <p:nvPr/>
        </p:nvSpPr>
        <p:spPr bwMode="auto">
          <a:xfrm>
            <a:off x="9608545" y="2775831"/>
            <a:ext cx="507598" cy="510227"/>
          </a:xfrm>
          <a:custGeom>
            <a:avLst/>
            <a:gdLst/>
            <a:ahLst/>
            <a:cxnLst>
              <a:cxn ang="0">
                <a:pos x="162" y="0"/>
              </a:cxn>
              <a:cxn ang="0">
                <a:pos x="0" y="162"/>
              </a:cxn>
              <a:cxn ang="0">
                <a:pos x="162" y="324"/>
              </a:cxn>
              <a:cxn ang="0">
                <a:pos x="323" y="162"/>
              </a:cxn>
              <a:cxn ang="0">
                <a:pos x="162" y="0"/>
              </a:cxn>
              <a:cxn ang="0">
                <a:pos x="248" y="97"/>
              </a:cxn>
              <a:cxn ang="0">
                <a:pos x="258" y="107"/>
              </a:cxn>
              <a:cxn ang="0">
                <a:pos x="258" y="135"/>
              </a:cxn>
              <a:cxn ang="0">
                <a:pos x="240" y="135"/>
              </a:cxn>
              <a:cxn ang="0">
                <a:pos x="226" y="97"/>
              </a:cxn>
              <a:cxn ang="0">
                <a:pos x="248" y="97"/>
              </a:cxn>
              <a:cxn ang="0">
                <a:pos x="227" y="135"/>
              </a:cxn>
              <a:cxn ang="0">
                <a:pos x="109" y="135"/>
              </a:cxn>
              <a:cxn ang="0">
                <a:pos x="104" y="125"/>
              </a:cxn>
              <a:cxn ang="0">
                <a:pos x="207" y="85"/>
              </a:cxn>
              <a:cxn ang="0">
                <a:pos x="227" y="135"/>
              </a:cxn>
              <a:cxn ang="0">
                <a:pos x="66" y="107"/>
              </a:cxn>
              <a:cxn ang="0">
                <a:pos x="76" y="97"/>
              </a:cxn>
              <a:cxn ang="0">
                <a:pos x="83" y="97"/>
              </a:cxn>
              <a:cxn ang="0">
                <a:pos x="83" y="91"/>
              </a:cxn>
              <a:cxn ang="0">
                <a:pos x="91" y="83"/>
              </a:cxn>
              <a:cxn ang="0">
                <a:pos x="178" y="83"/>
              </a:cxn>
              <a:cxn ang="0">
                <a:pos x="100" y="113"/>
              </a:cxn>
              <a:cxn ang="0">
                <a:pos x="88" y="117"/>
              </a:cxn>
              <a:cxn ang="0">
                <a:pos x="93" y="129"/>
              </a:cxn>
              <a:cxn ang="0">
                <a:pos x="95" y="135"/>
              </a:cxn>
              <a:cxn ang="0">
                <a:pos x="66" y="135"/>
              </a:cxn>
              <a:cxn ang="0">
                <a:pos x="66" y="107"/>
              </a:cxn>
              <a:cxn ang="0">
                <a:pos x="281" y="150"/>
              </a:cxn>
              <a:cxn ang="0">
                <a:pos x="282" y="156"/>
              </a:cxn>
              <a:cxn ang="0">
                <a:pos x="251" y="243"/>
              </a:cxn>
              <a:cxn ang="0">
                <a:pos x="245" y="247"/>
              </a:cxn>
              <a:cxn ang="0">
                <a:pos x="79" y="247"/>
              </a:cxn>
              <a:cxn ang="0">
                <a:pos x="73" y="243"/>
              </a:cxn>
              <a:cxn ang="0">
                <a:pos x="42" y="156"/>
              </a:cxn>
              <a:cxn ang="0">
                <a:pos x="43" y="150"/>
              </a:cxn>
              <a:cxn ang="0">
                <a:pos x="48" y="147"/>
              </a:cxn>
              <a:cxn ang="0">
                <a:pos x="276" y="147"/>
              </a:cxn>
              <a:cxn ang="0">
                <a:pos x="281" y="150"/>
              </a:cxn>
            </a:cxnLst>
            <a:rect l="0" t="0" r="r" b="b"/>
            <a:pathLst>
              <a:path w="323" h="324">
                <a:moveTo>
                  <a:pt x="162" y="0"/>
                </a:moveTo>
                <a:cubicBezTo>
                  <a:pt x="72" y="0"/>
                  <a:pt x="0" y="73"/>
                  <a:pt x="0" y="162"/>
                </a:cubicBezTo>
                <a:cubicBezTo>
                  <a:pt x="0" y="251"/>
                  <a:pt x="72" y="324"/>
                  <a:pt x="162" y="324"/>
                </a:cubicBezTo>
                <a:cubicBezTo>
                  <a:pt x="250" y="324"/>
                  <a:pt x="323" y="251"/>
                  <a:pt x="323" y="162"/>
                </a:cubicBezTo>
                <a:cubicBezTo>
                  <a:pt x="323" y="73"/>
                  <a:pt x="250" y="0"/>
                  <a:pt x="162" y="0"/>
                </a:cubicBezTo>
                <a:close/>
                <a:moveTo>
                  <a:pt x="248" y="97"/>
                </a:moveTo>
                <a:cubicBezTo>
                  <a:pt x="254" y="97"/>
                  <a:pt x="258" y="101"/>
                  <a:pt x="258" y="107"/>
                </a:cubicBezTo>
                <a:cubicBezTo>
                  <a:pt x="258" y="107"/>
                  <a:pt x="258" y="107"/>
                  <a:pt x="258" y="135"/>
                </a:cubicBezTo>
                <a:cubicBezTo>
                  <a:pt x="240" y="135"/>
                  <a:pt x="240" y="135"/>
                  <a:pt x="240" y="135"/>
                </a:cubicBezTo>
                <a:cubicBezTo>
                  <a:pt x="240" y="135"/>
                  <a:pt x="240" y="135"/>
                  <a:pt x="226" y="97"/>
                </a:cubicBezTo>
                <a:cubicBezTo>
                  <a:pt x="226" y="97"/>
                  <a:pt x="226" y="97"/>
                  <a:pt x="248" y="97"/>
                </a:cubicBezTo>
                <a:close/>
                <a:moveTo>
                  <a:pt x="227" y="135"/>
                </a:moveTo>
                <a:cubicBezTo>
                  <a:pt x="227" y="135"/>
                  <a:pt x="227" y="135"/>
                  <a:pt x="109" y="135"/>
                </a:cubicBezTo>
                <a:cubicBezTo>
                  <a:pt x="104" y="125"/>
                  <a:pt x="104" y="125"/>
                  <a:pt x="104" y="125"/>
                </a:cubicBezTo>
                <a:cubicBezTo>
                  <a:pt x="104" y="125"/>
                  <a:pt x="104" y="125"/>
                  <a:pt x="207" y="85"/>
                </a:cubicBezTo>
                <a:cubicBezTo>
                  <a:pt x="207" y="85"/>
                  <a:pt x="207" y="85"/>
                  <a:pt x="227" y="135"/>
                </a:cubicBezTo>
                <a:close/>
                <a:moveTo>
                  <a:pt x="66" y="107"/>
                </a:moveTo>
                <a:cubicBezTo>
                  <a:pt x="66" y="101"/>
                  <a:pt x="70" y="97"/>
                  <a:pt x="76" y="97"/>
                </a:cubicBezTo>
                <a:cubicBezTo>
                  <a:pt x="83" y="97"/>
                  <a:pt x="83" y="97"/>
                  <a:pt x="83" y="97"/>
                </a:cubicBezTo>
                <a:cubicBezTo>
                  <a:pt x="83" y="91"/>
                  <a:pt x="83" y="91"/>
                  <a:pt x="83" y="91"/>
                </a:cubicBezTo>
                <a:cubicBezTo>
                  <a:pt x="83" y="86"/>
                  <a:pt x="87" y="83"/>
                  <a:pt x="91" y="83"/>
                </a:cubicBezTo>
                <a:cubicBezTo>
                  <a:pt x="178" y="83"/>
                  <a:pt x="178" y="83"/>
                  <a:pt x="178" y="83"/>
                </a:cubicBezTo>
                <a:cubicBezTo>
                  <a:pt x="100" y="113"/>
                  <a:pt x="100" y="113"/>
                  <a:pt x="100" y="113"/>
                </a:cubicBezTo>
                <a:cubicBezTo>
                  <a:pt x="88" y="117"/>
                  <a:pt x="88" y="117"/>
                  <a:pt x="88" y="117"/>
                </a:cubicBezTo>
                <a:cubicBezTo>
                  <a:pt x="93" y="129"/>
                  <a:pt x="93" y="129"/>
                  <a:pt x="93" y="129"/>
                </a:cubicBezTo>
                <a:cubicBezTo>
                  <a:pt x="95" y="135"/>
                  <a:pt x="95" y="135"/>
                  <a:pt x="95" y="135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6" y="107"/>
                  <a:pt x="66" y="107"/>
                  <a:pt x="66" y="107"/>
                </a:cubicBezTo>
                <a:close/>
                <a:moveTo>
                  <a:pt x="281" y="150"/>
                </a:moveTo>
                <a:cubicBezTo>
                  <a:pt x="282" y="152"/>
                  <a:pt x="283" y="154"/>
                  <a:pt x="282" y="156"/>
                </a:cubicBezTo>
                <a:cubicBezTo>
                  <a:pt x="282" y="156"/>
                  <a:pt x="282" y="156"/>
                  <a:pt x="251" y="243"/>
                </a:cubicBezTo>
                <a:cubicBezTo>
                  <a:pt x="250" y="245"/>
                  <a:pt x="247" y="247"/>
                  <a:pt x="245" y="247"/>
                </a:cubicBezTo>
                <a:cubicBezTo>
                  <a:pt x="245" y="247"/>
                  <a:pt x="245" y="247"/>
                  <a:pt x="79" y="247"/>
                </a:cubicBezTo>
                <a:cubicBezTo>
                  <a:pt x="77" y="247"/>
                  <a:pt x="74" y="245"/>
                  <a:pt x="73" y="243"/>
                </a:cubicBezTo>
                <a:cubicBezTo>
                  <a:pt x="73" y="243"/>
                  <a:pt x="73" y="243"/>
                  <a:pt x="42" y="156"/>
                </a:cubicBezTo>
                <a:cubicBezTo>
                  <a:pt x="42" y="154"/>
                  <a:pt x="42" y="152"/>
                  <a:pt x="43" y="150"/>
                </a:cubicBezTo>
                <a:cubicBezTo>
                  <a:pt x="44" y="148"/>
                  <a:pt x="46" y="147"/>
                  <a:pt x="48" y="147"/>
                </a:cubicBezTo>
                <a:cubicBezTo>
                  <a:pt x="48" y="147"/>
                  <a:pt x="48" y="147"/>
                  <a:pt x="276" y="147"/>
                </a:cubicBezTo>
                <a:cubicBezTo>
                  <a:pt x="278" y="147"/>
                  <a:pt x="280" y="148"/>
                  <a:pt x="281" y="150"/>
                </a:cubicBezTo>
                <a:close/>
              </a:path>
            </a:pathLst>
          </a:custGeom>
          <a:solidFill>
            <a:srgbClr val="1E55B6"/>
          </a:solidFill>
          <a:ln w="9525">
            <a:noFill/>
            <a:round/>
            <a:headEnd/>
            <a:tailEnd/>
          </a:ln>
        </p:spPr>
        <p:txBody>
          <a:bodyPr vert="horz" wrap="square" lIns="100817" tIns="50408" rIns="100817" bIns="50408" numCol="1" anchor="t" anchorCtr="0" compatLnSpc="1">
            <a:prstTxWarp prst="textNoShape">
              <a:avLst/>
            </a:prstTxWarp>
          </a:bodyPr>
          <a:lstStyle/>
          <a:p>
            <a:endParaRPr lang="en-US" sz="2205"/>
          </a:p>
        </p:txBody>
      </p:sp>
      <p:sp>
        <p:nvSpPr>
          <p:cNvPr id="47" name="Freeform 24"/>
          <p:cNvSpPr>
            <a:spLocks noEditPoints="1"/>
          </p:cNvSpPr>
          <p:nvPr/>
        </p:nvSpPr>
        <p:spPr bwMode="auto">
          <a:xfrm>
            <a:off x="9608545" y="5585669"/>
            <a:ext cx="507598" cy="510227"/>
          </a:xfrm>
          <a:custGeom>
            <a:avLst/>
            <a:gdLst/>
            <a:ahLst/>
            <a:cxnLst>
              <a:cxn ang="0">
                <a:pos x="161" y="239"/>
              </a:cxn>
              <a:cxn ang="0">
                <a:pos x="141" y="244"/>
              </a:cxn>
              <a:cxn ang="0">
                <a:pos x="141" y="133"/>
              </a:cxn>
              <a:cxn ang="0">
                <a:pos x="161" y="129"/>
              </a:cxn>
              <a:cxn ang="0">
                <a:pos x="161" y="239"/>
              </a:cxn>
              <a:cxn ang="0">
                <a:pos x="240" y="234"/>
              </a:cxn>
              <a:cxn ang="0">
                <a:pos x="128" y="260"/>
              </a:cxn>
              <a:cxn ang="0">
                <a:pos x="128" y="123"/>
              </a:cxn>
              <a:cxn ang="0">
                <a:pos x="240" y="97"/>
              </a:cxn>
              <a:cxn ang="0">
                <a:pos x="240" y="234"/>
              </a:cxn>
              <a:cxn ang="0">
                <a:pos x="253" y="88"/>
              </a:cxn>
              <a:cxn ang="0">
                <a:pos x="252" y="87"/>
              </a:cxn>
              <a:cxn ang="0">
                <a:pos x="252" y="86"/>
              </a:cxn>
              <a:cxn ang="0">
                <a:pos x="252" y="85"/>
              </a:cxn>
              <a:cxn ang="0">
                <a:pos x="251" y="85"/>
              </a:cxn>
              <a:cxn ang="0">
                <a:pos x="250" y="84"/>
              </a:cxn>
              <a:cxn ang="0">
                <a:pos x="250" y="84"/>
              </a:cxn>
              <a:cxn ang="0">
                <a:pos x="250" y="83"/>
              </a:cxn>
              <a:cxn ang="0">
                <a:pos x="250" y="83"/>
              </a:cxn>
              <a:cxn ang="0">
                <a:pos x="206" y="48"/>
              </a:cxn>
              <a:cxn ang="0">
                <a:pos x="200" y="45"/>
              </a:cxn>
              <a:cxn ang="0">
                <a:pos x="74" y="76"/>
              </a:cxn>
              <a:cxn ang="0">
                <a:pos x="74" y="76"/>
              </a:cxn>
              <a:cxn ang="0">
                <a:pos x="73" y="76"/>
              </a:cxn>
              <a:cxn ang="0">
                <a:pos x="73" y="76"/>
              </a:cxn>
              <a:cxn ang="0">
                <a:pos x="72" y="77"/>
              </a:cxn>
              <a:cxn ang="0">
                <a:pos x="71" y="77"/>
              </a:cxn>
              <a:cxn ang="0">
                <a:pos x="71" y="78"/>
              </a:cxn>
              <a:cxn ang="0">
                <a:pos x="70" y="79"/>
              </a:cxn>
              <a:cxn ang="0">
                <a:pos x="70" y="79"/>
              </a:cxn>
              <a:cxn ang="0">
                <a:pos x="70" y="80"/>
              </a:cxn>
              <a:cxn ang="0">
                <a:pos x="69" y="80"/>
              </a:cxn>
              <a:cxn ang="0">
                <a:pos x="69" y="81"/>
              </a:cxn>
              <a:cxn ang="0">
                <a:pos x="69" y="82"/>
              </a:cxn>
              <a:cxn ang="0">
                <a:pos x="69" y="232"/>
              </a:cxn>
              <a:cxn ang="0">
                <a:pos x="72" y="237"/>
              </a:cxn>
              <a:cxn ang="0">
                <a:pos x="117" y="274"/>
              </a:cxn>
              <a:cxn ang="0">
                <a:pos x="117" y="274"/>
              </a:cxn>
              <a:cxn ang="0">
                <a:pos x="119" y="275"/>
              </a:cxn>
              <a:cxn ang="0">
                <a:pos x="119" y="275"/>
              </a:cxn>
              <a:cxn ang="0">
                <a:pos x="121" y="276"/>
              </a:cxn>
              <a:cxn ang="0">
                <a:pos x="123" y="276"/>
              </a:cxn>
              <a:cxn ang="0">
                <a:pos x="123" y="276"/>
              </a:cxn>
              <a:cxn ang="0">
                <a:pos x="248" y="245"/>
              </a:cxn>
              <a:cxn ang="0">
                <a:pos x="253" y="239"/>
              </a:cxn>
              <a:cxn ang="0">
                <a:pos x="253" y="88"/>
              </a:cxn>
              <a:cxn ang="0">
                <a:pos x="194" y="231"/>
              </a:cxn>
              <a:cxn ang="0">
                <a:pos x="174" y="236"/>
              </a:cxn>
              <a:cxn ang="0">
                <a:pos x="174" y="126"/>
              </a:cxn>
              <a:cxn ang="0">
                <a:pos x="194" y="121"/>
              </a:cxn>
              <a:cxn ang="0">
                <a:pos x="194" y="231"/>
              </a:cxn>
              <a:cxn ang="0">
                <a:pos x="227" y="223"/>
              </a:cxn>
              <a:cxn ang="0">
                <a:pos x="207" y="228"/>
              </a:cxn>
              <a:cxn ang="0">
                <a:pos x="207" y="118"/>
              </a:cxn>
              <a:cxn ang="0">
                <a:pos x="227" y="113"/>
              </a:cxn>
              <a:cxn ang="0">
                <a:pos x="227" y="223"/>
              </a:cxn>
              <a:cxn ang="0">
                <a:pos x="162" y="0"/>
              </a:cxn>
              <a:cxn ang="0">
                <a:pos x="0" y="162"/>
              </a:cxn>
              <a:cxn ang="0">
                <a:pos x="162" y="324"/>
              </a:cxn>
              <a:cxn ang="0">
                <a:pos x="324" y="162"/>
              </a:cxn>
              <a:cxn ang="0">
                <a:pos x="162" y="0"/>
              </a:cxn>
            </a:cxnLst>
            <a:rect l="0" t="0" r="r" b="b"/>
            <a:pathLst>
              <a:path w="324" h="324">
                <a:moveTo>
                  <a:pt x="161" y="239"/>
                </a:moveTo>
                <a:cubicBezTo>
                  <a:pt x="141" y="244"/>
                  <a:pt x="141" y="244"/>
                  <a:pt x="141" y="244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61" y="129"/>
                  <a:pt x="161" y="129"/>
                  <a:pt x="161" y="129"/>
                </a:cubicBezTo>
                <a:lnTo>
                  <a:pt x="161" y="239"/>
                </a:lnTo>
                <a:close/>
                <a:moveTo>
                  <a:pt x="240" y="234"/>
                </a:moveTo>
                <a:cubicBezTo>
                  <a:pt x="128" y="260"/>
                  <a:pt x="128" y="260"/>
                  <a:pt x="128" y="260"/>
                </a:cubicBezTo>
                <a:cubicBezTo>
                  <a:pt x="128" y="123"/>
                  <a:pt x="128" y="123"/>
                  <a:pt x="128" y="123"/>
                </a:cubicBezTo>
                <a:cubicBezTo>
                  <a:pt x="240" y="97"/>
                  <a:pt x="240" y="97"/>
                  <a:pt x="240" y="97"/>
                </a:cubicBezTo>
                <a:lnTo>
                  <a:pt x="240" y="234"/>
                </a:lnTo>
                <a:close/>
                <a:moveTo>
                  <a:pt x="253" y="88"/>
                </a:moveTo>
                <a:cubicBezTo>
                  <a:pt x="252" y="87"/>
                  <a:pt x="252" y="87"/>
                  <a:pt x="252" y="87"/>
                </a:cubicBezTo>
                <a:cubicBezTo>
                  <a:pt x="252" y="86"/>
                  <a:pt x="252" y="86"/>
                  <a:pt x="252" y="86"/>
                </a:cubicBezTo>
                <a:cubicBezTo>
                  <a:pt x="252" y="85"/>
                  <a:pt x="252" y="85"/>
                  <a:pt x="252" y="85"/>
                </a:cubicBezTo>
                <a:cubicBezTo>
                  <a:pt x="251" y="85"/>
                  <a:pt x="251" y="85"/>
                  <a:pt x="251" y="85"/>
                </a:cubicBezTo>
                <a:cubicBezTo>
                  <a:pt x="251" y="84"/>
                  <a:pt x="251" y="84"/>
                  <a:pt x="250" y="84"/>
                </a:cubicBezTo>
                <a:cubicBezTo>
                  <a:pt x="250" y="84"/>
                  <a:pt x="250" y="84"/>
                  <a:pt x="250" y="84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50" y="83"/>
                  <a:pt x="250" y="83"/>
                  <a:pt x="250" y="83"/>
                </a:cubicBezTo>
                <a:cubicBezTo>
                  <a:pt x="206" y="48"/>
                  <a:pt x="206" y="48"/>
                  <a:pt x="206" y="48"/>
                </a:cubicBezTo>
                <a:cubicBezTo>
                  <a:pt x="204" y="45"/>
                  <a:pt x="202" y="45"/>
                  <a:pt x="200" y="45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73" y="76"/>
                  <a:pt x="73" y="76"/>
                  <a:pt x="73" y="76"/>
                </a:cubicBezTo>
                <a:cubicBezTo>
                  <a:pt x="73" y="76"/>
                  <a:pt x="73" y="76"/>
                  <a:pt x="73" y="76"/>
                </a:cubicBezTo>
                <a:cubicBezTo>
                  <a:pt x="72" y="76"/>
                  <a:pt x="72" y="77"/>
                  <a:pt x="72" y="77"/>
                </a:cubicBezTo>
                <a:cubicBezTo>
                  <a:pt x="72" y="77"/>
                  <a:pt x="72" y="77"/>
                  <a:pt x="71" y="77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0" y="78"/>
                  <a:pt x="70" y="79"/>
                </a:cubicBezTo>
                <a:cubicBezTo>
                  <a:pt x="70" y="79"/>
                  <a:pt x="70" y="79"/>
                  <a:pt x="70" y="79"/>
                </a:cubicBezTo>
                <a:cubicBezTo>
                  <a:pt x="70" y="80"/>
                  <a:pt x="70" y="80"/>
                  <a:pt x="70" y="80"/>
                </a:cubicBezTo>
                <a:cubicBezTo>
                  <a:pt x="70" y="80"/>
                  <a:pt x="70" y="80"/>
                  <a:pt x="69" y="80"/>
                </a:cubicBezTo>
                <a:cubicBezTo>
                  <a:pt x="69" y="81"/>
                  <a:pt x="69" y="81"/>
                  <a:pt x="69" y="81"/>
                </a:cubicBezTo>
                <a:cubicBezTo>
                  <a:pt x="69" y="82"/>
                  <a:pt x="69" y="82"/>
                  <a:pt x="69" y="82"/>
                </a:cubicBezTo>
                <a:cubicBezTo>
                  <a:pt x="69" y="232"/>
                  <a:pt x="69" y="232"/>
                  <a:pt x="69" y="232"/>
                </a:cubicBezTo>
                <a:cubicBezTo>
                  <a:pt x="69" y="234"/>
                  <a:pt x="70" y="236"/>
                  <a:pt x="72" y="237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7" y="274"/>
                  <a:pt x="117" y="274"/>
                  <a:pt x="117" y="274"/>
                </a:cubicBezTo>
                <a:cubicBezTo>
                  <a:pt x="118" y="275"/>
                  <a:pt x="119" y="275"/>
                  <a:pt x="119" y="275"/>
                </a:cubicBezTo>
                <a:cubicBezTo>
                  <a:pt x="119" y="275"/>
                  <a:pt x="119" y="275"/>
                  <a:pt x="119" y="275"/>
                </a:cubicBezTo>
                <a:cubicBezTo>
                  <a:pt x="120" y="276"/>
                  <a:pt x="121" y="276"/>
                  <a:pt x="121" y="276"/>
                </a:cubicBezTo>
                <a:cubicBezTo>
                  <a:pt x="122" y="276"/>
                  <a:pt x="122" y="276"/>
                  <a:pt x="123" y="276"/>
                </a:cubicBezTo>
                <a:cubicBezTo>
                  <a:pt x="123" y="276"/>
                  <a:pt x="123" y="276"/>
                  <a:pt x="123" y="276"/>
                </a:cubicBezTo>
                <a:cubicBezTo>
                  <a:pt x="248" y="245"/>
                  <a:pt x="248" y="245"/>
                  <a:pt x="248" y="245"/>
                </a:cubicBezTo>
                <a:cubicBezTo>
                  <a:pt x="251" y="245"/>
                  <a:pt x="253" y="242"/>
                  <a:pt x="253" y="239"/>
                </a:cubicBezTo>
                <a:cubicBezTo>
                  <a:pt x="253" y="88"/>
                  <a:pt x="253" y="88"/>
                  <a:pt x="253" y="88"/>
                </a:cubicBezTo>
                <a:close/>
                <a:moveTo>
                  <a:pt x="194" y="231"/>
                </a:moveTo>
                <a:cubicBezTo>
                  <a:pt x="174" y="236"/>
                  <a:pt x="174" y="236"/>
                  <a:pt x="174" y="236"/>
                </a:cubicBezTo>
                <a:cubicBezTo>
                  <a:pt x="174" y="126"/>
                  <a:pt x="174" y="126"/>
                  <a:pt x="174" y="126"/>
                </a:cubicBezTo>
                <a:cubicBezTo>
                  <a:pt x="194" y="121"/>
                  <a:pt x="194" y="121"/>
                  <a:pt x="194" y="121"/>
                </a:cubicBezTo>
                <a:lnTo>
                  <a:pt x="194" y="231"/>
                </a:lnTo>
                <a:close/>
                <a:moveTo>
                  <a:pt x="227" y="223"/>
                </a:moveTo>
                <a:cubicBezTo>
                  <a:pt x="207" y="228"/>
                  <a:pt x="207" y="228"/>
                  <a:pt x="207" y="228"/>
                </a:cubicBezTo>
                <a:cubicBezTo>
                  <a:pt x="207" y="118"/>
                  <a:pt x="207" y="118"/>
                  <a:pt x="207" y="118"/>
                </a:cubicBezTo>
                <a:cubicBezTo>
                  <a:pt x="227" y="113"/>
                  <a:pt x="227" y="113"/>
                  <a:pt x="227" y="113"/>
                </a:cubicBezTo>
                <a:lnTo>
                  <a:pt x="227" y="223"/>
                </a:lnTo>
                <a:close/>
                <a:moveTo>
                  <a:pt x="162" y="0"/>
                </a:moveTo>
                <a:cubicBezTo>
                  <a:pt x="72" y="0"/>
                  <a:pt x="0" y="73"/>
                  <a:pt x="0" y="162"/>
                </a:cubicBezTo>
                <a:cubicBezTo>
                  <a:pt x="0" y="251"/>
                  <a:pt x="72" y="324"/>
                  <a:pt x="162" y="324"/>
                </a:cubicBezTo>
                <a:cubicBezTo>
                  <a:pt x="251" y="324"/>
                  <a:pt x="324" y="251"/>
                  <a:pt x="324" y="162"/>
                </a:cubicBezTo>
                <a:cubicBezTo>
                  <a:pt x="324" y="73"/>
                  <a:pt x="251" y="0"/>
                  <a:pt x="162" y="0"/>
                </a:cubicBezTo>
                <a:close/>
              </a:path>
            </a:pathLst>
          </a:custGeom>
          <a:solidFill>
            <a:srgbClr val="1E55B6"/>
          </a:solidFill>
          <a:ln w="9525">
            <a:noFill/>
            <a:round/>
            <a:headEnd/>
            <a:tailEnd/>
          </a:ln>
        </p:spPr>
        <p:txBody>
          <a:bodyPr vert="horz" wrap="square" lIns="100817" tIns="50408" rIns="100817" bIns="50408" numCol="1" anchor="t" anchorCtr="0" compatLnSpc="1">
            <a:prstTxWarp prst="textNoShape">
              <a:avLst/>
            </a:prstTxWarp>
          </a:bodyPr>
          <a:lstStyle/>
          <a:p>
            <a:endParaRPr lang="en-US" sz="2205"/>
          </a:p>
        </p:txBody>
      </p:sp>
    </p:spTree>
    <p:extLst>
      <p:ext uri="{BB962C8B-B14F-4D97-AF65-F5344CB8AC3E}">
        <p14:creationId xmlns:p14="http://schemas.microsoft.com/office/powerpoint/2010/main" val="192023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87989" y="2036074"/>
            <a:ext cx="3494332" cy="46782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smtClean="0">
                <a:solidFill>
                  <a:schemeClr val="bg1"/>
                </a:solidFill>
                <a:latin typeface="+mj-lt"/>
              </a:rPr>
              <a:t>Goals and Objectives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67" y="1499389"/>
            <a:ext cx="1186222" cy="154119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1500" dirty="0">
                <a:solidFill>
                  <a:schemeClr val="bg1"/>
                </a:solidFill>
                <a:latin typeface="+mj-lt"/>
              </a:rPr>
              <a:t>1</a:t>
            </a:r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|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1316182"/>
            <a:ext cx="6096000" cy="55418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8" y="0"/>
            <a:ext cx="6096000" cy="5541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658091"/>
            <a:ext cx="6096000" cy="5541818"/>
          </a:xfrm>
          <a:prstGeom prst="rect">
            <a:avLst/>
          </a:prstGeom>
        </p:spPr>
      </p:pic>
      <p:pic>
        <p:nvPicPr>
          <p:cNvPr id="1026" name="Picture 2" descr="mage result for paul merage school of busin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6012059"/>
            <a:ext cx="3189269" cy="6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Placeholder 12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11201"/>
          <a:stretch/>
        </p:blipFill>
        <p:spPr bwMode="hidden">
          <a:xfrm>
            <a:off x="6095997" y="0"/>
            <a:ext cx="6096004" cy="6858000"/>
          </a:xfrm>
          <a:prstGeom prst="rect">
            <a:avLst/>
          </a:prstGeom>
          <a:solidFill>
            <a:srgbClr val="DEDEDE"/>
          </a:solidFill>
        </p:spPr>
      </p:pic>
    </p:spTree>
    <p:extLst>
      <p:ext uri="{BB962C8B-B14F-4D97-AF65-F5344CB8AC3E}">
        <p14:creationId xmlns:p14="http://schemas.microsoft.com/office/powerpoint/2010/main" val="419536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87989" y="2036074"/>
            <a:ext cx="3494332" cy="46782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 smtClean="0">
                <a:solidFill>
                  <a:schemeClr val="bg1"/>
                </a:solidFill>
                <a:latin typeface="+mj-lt"/>
              </a:rPr>
              <a:t>Regression Analysis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67" y="1499389"/>
            <a:ext cx="1431482" cy="154119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1500" dirty="0">
                <a:solidFill>
                  <a:schemeClr val="bg1"/>
                </a:solidFill>
                <a:latin typeface="+mj-lt"/>
              </a:rPr>
              <a:t>8</a:t>
            </a:r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|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 bwMode="hidden">
          <a:xfrm>
            <a:off x="6096000" y="0"/>
            <a:ext cx="6095999" cy="6858000"/>
          </a:xfrm>
          <a:prstGeom prst="rect">
            <a:avLst/>
          </a:prstGeom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1316182"/>
            <a:ext cx="6096000" cy="554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8" y="0"/>
            <a:ext cx="6096000" cy="5541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658091"/>
            <a:ext cx="6096000" cy="5541818"/>
          </a:xfrm>
          <a:prstGeom prst="rect">
            <a:avLst/>
          </a:prstGeom>
        </p:spPr>
      </p:pic>
      <p:pic>
        <p:nvPicPr>
          <p:cNvPr id="20" name="Picture 2" descr="mage result for paul merage school of busin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6012059"/>
            <a:ext cx="3189269" cy="6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2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11201"/>
          <a:stretch/>
        </p:blipFill>
        <p:spPr bwMode="hidden">
          <a:xfrm>
            <a:off x="6095997" y="0"/>
            <a:ext cx="6096004" cy="6858000"/>
          </a:xfrm>
          <a:prstGeom prst="rect">
            <a:avLst/>
          </a:prstGeom>
          <a:solidFill>
            <a:srgbClr val="DEDEDE"/>
          </a:solidFill>
        </p:spPr>
      </p:pic>
    </p:spTree>
    <p:extLst>
      <p:ext uri="{BB962C8B-B14F-4D97-AF65-F5344CB8AC3E}">
        <p14:creationId xmlns:p14="http://schemas.microsoft.com/office/powerpoint/2010/main" val="68481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inear regression analysis (1/4)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78" y="1510022"/>
            <a:ext cx="5249102" cy="42341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3661" y="1335314"/>
            <a:ext cx="5151302" cy="5272709"/>
          </a:xfrm>
          <a:prstGeom prst="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43589" y="3652282"/>
                <a:ext cx="6162668" cy="24056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  <a:prstDash val="dash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sz="1600" b="1" u="sng" dirty="0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Regression Analysis (</a:t>
                </a:r>
                <a:r>
                  <a:rPr lang="en-US" sz="1600" b="1" u="sng" dirty="0" err="1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Avg.mpg</a:t>
                </a:r>
                <a:r>
                  <a:rPr lang="en-US" sz="1600" b="1" u="sng" dirty="0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 ~ Horsepower + Volume)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b="1" i="1" dirty="0" smtClean="0">
                  <a:solidFill>
                    <a:schemeClr val="tx1"/>
                  </a:solidFill>
                  <a:latin typeface="Cambria Math" charset="0"/>
                  <a:ea typeface="Georgia" charset="0"/>
                  <a:cs typeface="Georgia" charset="0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𝒚</m:t>
                          </m:r>
                        </m:e>
                      </m:acc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𝒃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 smtClean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dirty="0" smtClean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285750" marR="0" lvl="0" indent="-185738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r>
                  <a:rPr lang="en-US" sz="1600" dirty="0" smtClean="0">
                    <a:solidFill>
                      <a:schemeClr val="tx1"/>
                    </a:solidFill>
                    <a:latin typeface="Georgia" charset="0"/>
                    <a:ea typeface="Georgia" charset="0"/>
                    <a:cs typeface="Georgia" charset="0"/>
                  </a:rPr>
                  <a:t>Intercept / b: 27.3361681 , m1: -0.0234301, m2: 0.9642641</a:t>
                </a:r>
              </a:p>
              <a:p>
                <a:pPr marL="285750" lvl="0" indent="-185738"/>
                <a:endParaRPr lang="en-US" sz="1600" dirty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285750" lvl="0" indent="-185738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𝑨𝒗𝒈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𝒎𝒑𝒈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=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𝟐𝟕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𝟑𝟑𝟔𝟏𝟔𝟖𝟏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−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𝟎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𝟎𝟐𝟑𝟒𝟑𝟎𝟏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 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𝒙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 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𝑯𝒐𝒓𝒔𝒆𝒑𝒐𝒘𝒆𝒓</m:t>
                      </m:r>
                    </m:oMath>
                  </m:oMathPara>
                </a14:m>
                <a:endParaRPr lang="en-US" sz="1600" b="1" i="1" u="sng" dirty="0" smtClean="0">
                  <a:solidFill>
                    <a:schemeClr val="accent1">
                      <a:lumMod val="50000"/>
                    </a:schemeClr>
                  </a:solidFill>
                  <a:latin typeface="Cambria Math" charset="0"/>
                  <a:ea typeface="Georgia" charset="0"/>
                  <a:cs typeface="Georgia" charset="0"/>
                </a:endParaRPr>
              </a:p>
              <a:p>
                <a:pPr marL="355600" lvl="0" indent="-50800"/>
                <a14:m>
                  <m:oMath xmlns:m="http://schemas.openxmlformats.org/officeDocument/2006/math"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+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𝟎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.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𝟗𝟔𝟒𝟐𝟔𝟒𝟏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𝒙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𝑽𝒐𝒍𝒖𝒎𝒆</m:t>
                    </m:r>
                  </m:oMath>
                </a14:m>
                <a:r>
                  <a:rPr lang="en-US" sz="1600" b="1" u="sng" dirty="0" smtClean="0">
                    <a:solidFill>
                      <a:schemeClr val="accent1">
                        <a:lumMod val="50000"/>
                      </a:schemeClr>
                    </a:solidFill>
                    <a:latin typeface="Georgia" charset="0"/>
                    <a:ea typeface="Georgia" charset="0"/>
                    <a:cs typeface="Georgia" charset="0"/>
                  </a:rPr>
                  <a:t>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dirty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589" y="3652282"/>
                <a:ext cx="6162668" cy="2405618"/>
              </a:xfrm>
              <a:prstGeom prst="rect">
                <a:avLst/>
              </a:prstGeom>
              <a:blipFill rotWithShape="0">
                <a:blip r:embed="rId3"/>
                <a:stretch>
                  <a:fillRect l="-96" t="-239"/>
                </a:stretch>
              </a:blipFill>
              <a:ln w="28575">
                <a:solidFill>
                  <a:srgbClr val="C00000"/>
                </a:solidFill>
                <a:prstDash val="dash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298102" y="4058250"/>
            <a:ext cx="1609301" cy="80348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981521" y="4135726"/>
            <a:ext cx="3787950" cy="24750"/>
          </a:xfrm>
          <a:prstGeom prst="straightConnector1">
            <a:avLst/>
          </a:prstGeom>
          <a:ln w="38100" cap="sq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365914" y="1167386"/>
            <a:ext cx="18637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82880" marR="0" lvl="0" indent="-18288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sz="1600" b="1" u="sng" dirty="0" smtClean="0">
                <a:solidFill>
                  <a:srgbClr val="002060"/>
                </a:solidFill>
                <a:latin typeface="Georgia" charset="0"/>
                <a:ea typeface="Georgia" charset="0"/>
                <a:cs typeface="Georgia" charset="0"/>
              </a:rPr>
              <a:t>Coding involved</a:t>
            </a:r>
            <a:endParaRPr lang="en-US" sz="1600" b="1" u="sng" dirty="0">
              <a:solidFill>
                <a:srgbClr val="002060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43589" y="1335314"/>
            <a:ext cx="6160297" cy="18019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ysDash"/>
          </a:ln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600" b="1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Observations</a:t>
            </a:r>
            <a:endParaRPr lang="en-US" sz="1600" b="1" u="sng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Attaching </a:t>
            </a:r>
            <a:r>
              <a:rPr lang="en-US" sz="16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dataframe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1 (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df1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 which only contains observations with cluster variable value of 1 with attach() function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Running linear regression analysis by setting the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dependent variable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to be </a:t>
            </a:r>
            <a:r>
              <a:rPr lang="en-US" sz="1600" b="1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independent variables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Horsepower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Volume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respectively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5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/>
              <a:t>Linear regression </a:t>
            </a:r>
            <a:r>
              <a:rPr lang="en-US" dirty="0" smtClean="0"/>
              <a:t>analysis (2/4)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4" y="1429445"/>
            <a:ext cx="5249102" cy="5178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3661" y="1335314"/>
            <a:ext cx="5151302" cy="5272709"/>
          </a:xfrm>
          <a:prstGeom prst="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43589" y="3652282"/>
                <a:ext cx="6162668" cy="24056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  <a:prstDash val="dash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sz="1600" b="1" u="sng" dirty="0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Regression Analysis (</a:t>
                </a:r>
                <a:r>
                  <a:rPr lang="en-US" sz="1600" b="1" u="sng" dirty="0" err="1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Avg.mpg</a:t>
                </a:r>
                <a:r>
                  <a:rPr lang="en-US" sz="1600" b="1" u="sng" dirty="0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 ~ Horsepower + Volume)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b="1" i="1" dirty="0" smtClean="0">
                  <a:solidFill>
                    <a:schemeClr val="tx1"/>
                  </a:solidFill>
                  <a:latin typeface="Cambria Math" charset="0"/>
                  <a:ea typeface="Georgia" charset="0"/>
                  <a:cs typeface="Georgia" charset="0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𝒚</m:t>
                          </m:r>
                        </m:e>
                      </m:acc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𝒃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 smtClean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dirty="0" smtClean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285750" marR="0" lvl="0" indent="-185738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r>
                  <a:rPr lang="en-US" sz="1600" dirty="0" smtClean="0">
                    <a:solidFill>
                      <a:schemeClr val="tx1"/>
                    </a:solidFill>
                    <a:latin typeface="Georgia" charset="0"/>
                    <a:ea typeface="Georgia" charset="0"/>
                    <a:cs typeface="Georgia" charset="0"/>
                  </a:rPr>
                  <a:t>Intercept / b: 28.370516 , m1: -0.02347, m2: -0.258945</a:t>
                </a:r>
              </a:p>
              <a:p>
                <a:pPr marL="285750" lvl="0" indent="-185738"/>
                <a:endParaRPr lang="en-US" sz="1600" dirty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38100" lvl="0" indent="3556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𝑨𝒗𝒈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𝒎𝒑𝒈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=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𝟐𝟖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𝟑𝟕𝟎𝟓𝟏𝟔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 −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𝟎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𝟎𝟐𝟑𝟒𝟕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 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𝒙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 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𝑯𝒐𝒓𝒔𝒆𝒑𝒐𝒘𝒆𝒓</m:t>
                      </m:r>
                    </m:oMath>
                  </m:oMathPara>
                </a14:m>
                <a:endParaRPr lang="en-US" sz="1600" b="1" i="1" u="sng" dirty="0" smtClean="0">
                  <a:solidFill>
                    <a:schemeClr val="accent1">
                      <a:lumMod val="50000"/>
                    </a:schemeClr>
                  </a:solidFill>
                  <a:latin typeface="Cambria Math" charset="0"/>
                  <a:ea typeface="Georgia" charset="0"/>
                  <a:cs typeface="Georgia" charset="0"/>
                </a:endParaRPr>
              </a:p>
              <a:p>
                <a:pPr marL="38100" lvl="0" indent="355600"/>
                <a14:m>
                  <m:oMath xmlns:m="http://schemas.openxmlformats.org/officeDocument/2006/math"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−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𝟎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.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𝟐𝟓𝟖𝟗𝟒𝟓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𝒙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𝑽𝒐𝒍𝒖𝒎𝒆</m:t>
                    </m:r>
                  </m:oMath>
                </a14:m>
                <a:r>
                  <a:rPr lang="en-US" sz="1600" b="1" u="sng" dirty="0" smtClean="0">
                    <a:solidFill>
                      <a:schemeClr val="accent1">
                        <a:lumMod val="50000"/>
                      </a:schemeClr>
                    </a:solidFill>
                    <a:latin typeface="Georgia" charset="0"/>
                    <a:ea typeface="Georgia" charset="0"/>
                    <a:cs typeface="Georgia" charset="0"/>
                  </a:rPr>
                  <a:t>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dirty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589" y="3652282"/>
                <a:ext cx="6162668" cy="2405618"/>
              </a:xfrm>
              <a:prstGeom prst="rect">
                <a:avLst/>
              </a:prstGeom>
              <a:blipFill rotWithShape="0">
                <a:blip r:embed="rId3"/>
                <a:stretch>
                  <a:fillRect l="-96" t="-239"/>
                </a:stretch>
              </a:blipFill>
              <a:ln w="28575">
                <a:solidFill>
                  <a:srgbClr val="C00000"/>
                </a:solidFill>
                <a:prstDash val="dash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30654" y="4957763"/>
            <a:ext cx="1512434" cy="80348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1952945" y="4964409"/>
            <a:ext cx="3787950" cy="24750"/>
          </a:xfrm>
          <a:prstGeom prst="straightConnector1">
            <a:avLst/>
          </a:prstGeom>
          <a:ln w="38100" cap="sq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5843589" y="1335314"/>
            <a:ext cx="6160297" cy="18019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ysDash"/>
          </a:ln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defRPr/>
            </a:pPr>
            <a:r>
              <a:rPr lang="en-US" sz="1600" b="1" u="sng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Observations</a:t>
            </a:r>
          </a:p>
          <a:p>
            <a:pPr marL="285750" lvl="0" indent="-285750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Attaching </a:t>
            </a:r>
            <a:r>
              <a:rPr lang="en-US" sz="1600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dataframe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df2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which only contains observations with cluster variable value of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2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with attach() function</a:t>
            </a:r>
          </a:p>
          <a:p>
            <a:pPr marL="285750" lvl="0" indent="-285750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Running linear regression analysis by setting the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dependent variable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to be </a:t>
            </a:r>
            <a:r>
              <a:rPr lang="en-US" sz="1600" b="1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independent variables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Horsepower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Volume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respectively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5914" y="1167386"/>
            <a:ext cx="18637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82880" marR="0" lvl="0" indent="-18288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sz="1600" b="1" u="sng" dirty="0" smtClean="0">
                <a:solidFill>
                  <a:srgbClr val="002060"/>
                </a:solidFill>
                <a:latin typeface="Georgia" charset="0"/>
                <a:ea typeface="Georgia" charset="0"/>
                <a:cs typeface="Georgia" charset="0"/>
              </a:rPr>
              <a:t>Coding involved</a:t>
            </a:r>
            <a:endParaRPr lang="en-US" sz="1600" b="1" u="sng" dirty="0">
              <a:solidFill>
                <a:srgbClr val="002060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8" y="2639335"/>
            <a:ext cx="4920491" cy="34185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/>
              <a:t>Linear regression </a:t>
            </a:r>
            <a:r>
              <a:rPr lang="en-US" dirty="0" smtClean="0"/>
              <a:t>analysis (</a:t>
            </a:r>
            <a:r>
              <a:rPr lang="en-US" dirty="0"/>
              <a:t>3/4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3" name="Rectangle 2"/>
          <p:cNvSpPr/>
          <p:nvPr/>
        </p:nvSpPr>
        <p:spPr>
          <a:xfrm>
            <a:off x="263661" y="1335314"/>
            <a:ext cx="5151302" cy="5272709"/>
          </a:xfrm>
          <a:prstGeom prst="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43589" y="3652282"/>
                <a:ext cx="6162668" cy="24056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  <a:prstDash val="dash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sz="1600" b="1" u="sng" dirty="0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Regression Analysis (</a:t>
                </a:r>
                <a:r>
                  <a:rPr lang="en-US" sz="1600" b="1" u="sng" dirty="0" err="1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Avg.mpg</a:t>
                </a:r>
                <a:r>
                  <a:rPr lang="en-US" sz="1600" b="1" u="sng" dirty="0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 ~ Horsepower + Volume)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b="1" i="1" dirty="0" smtClean="0">
                  <a:solidFill>
                    <a:schemeClr val="tx1"/>
                  </a:solidFill>
                  <a:latin typeface="Cambria Math" charset="0"/>
                  <a:ea typeface="Georgia" charset="0"/>
                  <a:cs typeface="Georgia" charset="0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𝒚</m:t>
                          </m:r>
                        </m:e>
                      </m:acc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𝒃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 smtClean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dirty="0" smtClean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285750" marR="0" lvl="0" indent="-185738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r>
                  <a:rPr lang="en-US" sz="1600" dirty="0" smtClean="0">
                    <a:solidFill>
                      <a:schemeClr val="tx1"/>
                    </a:solidFill>
                    <a:latin typeface="Georgia" charset="0"/>
                    <a:ea typeface="Georgia" charset="0"/>
                    <a:cs typeface="Georgia" charset="0"/>
                  </a:rPr>
                  <a:t>Intercept / b: 31.338817 , m1: -0.044763, m2: 0.205654</a:t>
                </a:r>
              </a:p>
              <a:p>
                <a:pPr marL="285750" lvl="0" indent="-185738"/>
                <a:endParaRPr lang="en-US" sz="1600" dirty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304800" lvl="0" indent="88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𝑨𝒗𝒈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𝒎𝒑𝒈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=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𝟑𝟏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𝟑𝟑𝟖𝟖𝟏𝟕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−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𝟎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𝟎𝟒𝟒𝟕𝟔𝟑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 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𝒙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 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𝑯𝒐𝒓𝒔𝒆𝒑𝒐𝒘𝒆𝒓</m:t>
                      </m:r>
                    </m:oMath>
                  </m:oMathPara>
                </a14:m>
                <a:endParaRPr lang="en-US" sz="1600" b="1" i="1" u="sng" dirty="0" smtClean="0">
                  <a:solidFill>
                    <a:schemeClr val="accent1">
                      <a:lumMod val="50000"/>
                    </a:schemeClr>
                  </a:solidFill>
                  <a:latin typeface="Cambria Math" charset="0"/>
                  <a:ea typeface="Georgia" charset="0"/>
                  <a:cs typeface="Georgia" charset="0"/>
                </a:endParaRPr>
              </a:p>
              <a:p>
                <a:pPr marL="304800" lvl="0" indent="88900"/>
                <a14:m>
                  <m:oMath xmlns:m="http://schemas.openxmlformats.org/officeDocument/2006/math"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+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𝟎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.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𝟐𝟎𝟓𝟔𝟓𝟒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𝒙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𝑽𝒐𝒍𝒖𝒎𝒆</m:t>
                    </m:r>
                  </m:oMath>
                </a14:m>
                <a:r>
                  <a:rPr lang="en-US" sz="1600" b="1" u="sng" dirty="0" smtClean="0">
                    <a:solidFill>
                      <a:schemeClr val="accent1">
                        <a:lumMod val="50000"/>
                      </a:schemeClr>
                    </a:solidFill>
                    <a:latin typeface="Georgia" charset="0"/>
                    <a:ea typeface="Georgia" charset="0"/>
                    <a:cs typeface="Georgia" charset="0"/>
                  </a:rPr>
                  <a:t>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dirty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589" y="3652282"/>
                <a:ext cx="6162668" cy="2405618"/>
              </a:xfrm>
              <a:prstGeom prst="rect">
                <a:avLst/>
              </a:prstGeom>
              <a:blipFill rotWithShape="0">
                <a:blip r:embed="rId3"/>
                <a:stretch>
                  <a:fillRect l="-96" t="-239"/>
                </a:stretch>
              </a:blipFill>
              <a:ln w="28575">
                <a:solidFill>
                  <a:srgbClr val="C00000"/>
                </a:solidFill>
                <a:prstDash val="dash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23502" y="4223350"/>
            <a:ext cx="1690242" cy="80348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08200" y="4262726"/>
            <a:ext cx="3585071" cy="23424"/>
          </a:xfrm>
          <a:prstGeom prst="straightConnector1">
            <a:avLst/>
          </a:prstGeom>
          <a:ln w="38100" cap="sq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5843589" y="1335314"/>
            <a:ext cx="6160297" cy="18019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ysDash"/>
          </a:ln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defRPr/>
            </a:pPr>
            <a:r>
              <a:rPr lang="en-US" sz="1600" b="1" u="sng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Observations</a:t>
            </a:r>
          </a:p>
          <a:p>
            <a:pPr marL="285750" lvl="0" indent="-285750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Attaching </a:t>
            </a:r>
            <a:r>
              <a:rPr lang="en-US" sz="1600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dataframe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3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df3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which only contains observations with cluster variable value of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3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with attach() function</a:t>
            </a:r>
          </a:p>
          <a:p>
            <a:pPr marL="285750" lvl="0" indent="-285750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Running linear regression analysis by setting the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dependent variable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to be </a:t>
            </a:r>
            <a:r>
              <a:rPr lang="en-US" sz="1600" b="1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independent variables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Horsepower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Volume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respectively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82" y="1534057"/>
            <a:ext cx="4837641" cy="103050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5914" y="1167386"/>
            <a:ext cx="18637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82880" marR="0" lvl="0" indent="-18288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sz="1600" b="1" u="sng" dirty="0" smtClean="0">
                <a:solidFill>
                  <a:srgbClr val="002060"/>
                </a:solidFill>
                <a:latin typeface="Georgia" charset="0"/>
                <a:ea typeface="Georgia" charset="0"/>
                <a:cs typeface="Georgia" charset="0"/>
              </a:rPr>
              <a:t>Coding involved</a:t>
            </a:r>
            <a:endParaRPr lang="en-US" sz="1600" b="1" u="sng" dirty="0">
              <a:solidFill>
                <a:srgbClr val="002060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58" y="2650544"/>
            <a:ext cx="4920491" cy="3396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/>
              <a:t>Linear regression </a:t>
            </a:r>
            <a:r>
              <a:rPr lang="en-US" dirty="0" smtClean="0"/>
              <a:t>analysis (</a:t>
            </a:r>
            <a:r>
              <a:rPr lang="en-US" dirty="0"/>
              <a:t>4/4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3" name="Rectangle 2"/>
          <p:cNvSpPr/>
          <p:nvPr/>
        </p:nvSpPr>
        <p:spPr>
          <a:xfrm>
            <a:off x="263661" y="1335314"/>
            <a:ext cx="5151302" cy="5272709"/>
          </a:xfrm>
          <a:prstGeom prst="rect">
            <a:avLst/>
          </a:prstGeom>
          <a:noFill/>
          <a:ln w="28575">
            <a:solidFill>
              <a:srgbClr val="00206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43589" y="3652282"/>
                <a:ext cx="6162668" cy="240561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8575">
                <a:solidFill>
                  <a:srgbClr val="C00000"/>
                </a:solidFill>
                <a:prstDash val="dash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hemeClr val="accent1"/>
              </a:lnRef>
              <a:fillRef idx="1">
                <a:schemeClr val="accent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r>
                  <a:rPr lang="en-US" sz="1600" b="1" u="sng" dirty="0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Regression Analysis (</a:t>
                </a:r>
                <a:r>
                  <a:rPr lang="en-US" sz="1600" b="1" u="sng" dirty="0" err="1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Avg.mpg</a:t>
                </a:r>
                <a:r>
                  <a:rPr lang="en-US" sz="1600" b="1" u="sng" dirty="0" smtClean="0">
                    <a:solidFill>
                      <a:srgbClr val="C00000"/>
                    </a:solidFill>
                    <a:latin typeface="Georgia" charset="0"/>
                    <a:ea typeface="Georgia" charset="0"/>
                    <a:cs typeface="Georgia" charset="0"/>
                  </a:rPr>
                  <a:t> ~ Horsepower + Volume)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b="1" i="1" dirty="0" smtClean="0">
                  <a:solidFill>
                    <a:schemeClr val="tx1"/>
                  </a:solidFill>
                  <a:latin typeface="Cambria Math" charset="0"/>
                  <a:ea typeface="Georgia" charset="0"/>
                  <a:cs typeface="Georgia" charset="0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acc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𝒚</m:t>
                          </m:r>
                        </m:e>
                      </m:acc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𝒃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𝟏</m:t>
                          </m:r>
                        </m:sub>
                      </m:sSub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+ </m:t>
                      </m:r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𝒎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𝒙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Georgia" charset="0"/>
                              <a:cs typeface="Georgia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600" b="1" dirty="0" smtClean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dirty="0" smtClean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285750" marR="0" lvl="0" indent="-185738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defRPr/>
                </a:pPr>
                <a:r>
                  <a:rPr lang="en-US" sz="1600" dirty="0" smtClean="0">
                    <a:solidFill>
                      <a:schemeClr val="tx1"/>
                    </a:solidFill>
                    <a:latin typeface="Georgia" charset="0"/>
                    <a:ea typeface="Georgia" charset="0"/>
                    <a:cs typeface="Georgia" charset="0"/>
                  </a:rPr>
                  <a:t>Intercept / b: 33.504442 , m1: -0.048519, m2: 0.004428</a:t>
                </a:r>
              </a:p>
              <a:p>
                <a:pPr marL="285750" lvl="0" indent="-185738"/>
                <a:endParaRPr lang="en-US" sz="1600" dirty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  <a:p>
                <a:pPr marL="304800" lvl="0" indent="889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𝑨𝒗𝒈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𝒎𝒑𝒈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=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𝟑𝟑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𝟓𝟎𝟒𝟒𝟒𝟐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−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𝟎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.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𝟎𝟒𝟖𝟓𝟏𝟗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 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𝒙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 </m:t>
                      </m:r>
                      <m:r>
                        <a:rPr lang="en-US" sz="1600" b="1" i="1" u="sng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charset="0"/>
                          <a:ea typeface="Georgia" charset="0"/>
                          <a:cs typeface="Georgia" charset="0"/>
                        </a:rPr>
                        <m:t>𝑯𝒐𝒓𝒔𝒆𝒑𝒐𝒘𝒆𝒓</m:t>
                      </m:r>
                    </m:oMath>
                  </m:oMathPara>
                </a14:m>
                <a:endParaRPr lang="en-US" sz="1600" b="1" i="1" u="sng" dirty="0" smtClean="0">
                  <a:solidFill>
                    <a:schemeClr val="accent1">
                      <a:lumMod val="50000"/>
                    </a:schemeClr>
                  </a:solidFill>
                  <a:latin typeface="Cambria Math" charset="0"/>
                  <a:ea typeface="Georgia" charset="0"/>
                  <a:cs typeface="Georgia" charset="0"/>
                </a:endParaRPr>
              </a:p>
              <a:p>
                <a:pPr marL="304800" lvl="0" indent="88900"/>
                <a14:m>
                  <m:oMath xmlns:m="http://schemas.openxmlformats.org/officeDocument/2006/math"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+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𝟎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.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𝟎𝟎𝟒𝟒𝟐𝟖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𝒙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 </m:t>
                    </m:r>
                    <m:r>
                      <a:rPr lang="en-US" sz="1600" b="1" i="1" u="sng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charset="0"/>
                        <a:ea typeface="Georgia" charset="0"/>
                        <a:cs typeface="Georgia" charset="0"/>
                      </a:rPr>
                      <m:t>𝑽𝒐𝒍𝒖𝒎𝒆</m:t>
                    </m:r>
                  </m:oMath>
                </a14:m>
                <a:r>
                  <a:rPr lang="en-US" sz="1600" b="1" u="sng" dirty="0" smtClean="0">
                    <a:solidFill>
                      <a:schemeClr val="accent1">
                        <a:lumMod val="50000"/>
                      </a:schemeClr>
                    </a:solidFill>
                    <a:latin typeface="Georgia" charset="0"/>
                    <a:ea typeface="Georgia" charset="0"/>
                    <a:cs typeface="Georgia" charset="0"/>
                  </a:rPr>
                  <a:t> 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None/>
                  <a:tabLst/>
                  <a:defRPr/>
                </a:pPr>
                <a:endParaRPr lang="en-US" sz="1600" dirty="0">
                  <a:solidFill>
                    <a:schemeClr val="tx1"/>
                  </a:solidFill>
                  <a:latin typeface="Georgia" charset="0"/>
                  <a:ea typeface="Georgia" charset="0"/>
                  <a:cs typeface="Georgia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3589" y="3652282"/>
                <a:ext cx="6162668" cy="2405618"/>
              </a:xfrm>
              <a:prstGeom prst="rect">
                <a:avLst/>
              </a:prstGeom>
              <a:blipFill rotWithShape="0">
                <a:blip r:embed="rId3"/>
                <a:stretch>
                  <a:fillRect l="-96" t="-239"/>
                </a:stretch>
              </a:blipFill>
              <a:ln w="28575">
                <a:solidFill>
                  <a:srgbClr val="C00000"/>
                </a:solidFill>
                <a:prstDash val="dash"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23502" y="4223350"/>
            <a:ext cx="1690242" cy="803487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2108200" y="4262726"/>
            <a:ext cx="3585071" cy="23424"/>
          </a:xfrm>
          <a:prstGeom prst="straightConnector1">
            <a:avLst/>
          </a:prstGeom>
          <a:ln w="38100" cap="sq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1" name="Rectangle 20"/>
          <p:cNvSpPr/>
          <p:nvPr/>
        </p:nvSpPr>
        <p:spPr>
          <a:xfrm>
            <a:off x="5843589" y="1335314"/>
            <a:ext cx="6160297" cy="180196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  <a:prstDash val="sysDash"/>
          </a:ln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285750" lvl="0" indent="-285750">
              <a:defRPr/>
            </a:pPr>
            <a:r>
              <a:rPr lang="en-US" sz="1600" b="1" u="sng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Observations</a:t>
            </a:r>
          </a:p>
          <a:p>
            <a:pPr marL="285750" lvl="0" indent="-285750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Attaching </a:t>
            </a:r>
            <a:r>
              <a:rPr lang="en-US" sz="1600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dataframe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4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df4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which only contains observations with cluster variable value of </a:t>
            </a:r>
            <a:r>
              <a:rPr lang="en-US" sz="16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4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with attach() function</a:t>
            </a:r>
          </a:p>
          <a:p>
            <a:pPr marL="285750" lvl="0" indent="-285750">
              <a:spcAft>
                <a:spcPts val="600"/>
              </a:spcAft>
              <a:buFont typeface="Arial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Running linear regression analysis by setting the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dependent variable 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to be </a:t>
            </a:r>
            <a:r>
              <a:rPr lang="en-US" sz="1600" b="1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independent variables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Horsepower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and </a:t>
            </a:r>
            <a:r>
              <a:rPr lang="en-US" sz="16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Volume</a:t>
            </a:r>
            <a:r>
              <a:rPr lang="en-US" sz="16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respectively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82" y="1536082"/>
            <a:ext cx="4837641" cy="1026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65914" y="1167386"/>
            <a:ext cx="186373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182880" marR="0" lvl="0" indent="-18288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sz="1600" b="1" u="sng" dirty="0" smtClean="0">
                <a:solidFill>
                  <a:srgbClr val="002060"/>
                </a:solidFill>
                <a:latin typeface="Georgia" charset="0"/>
                <a:ea typeface="Georgia" charset="0"/>
                <a:cs typeface="Georgia" charset="0"/>
              </a:rPr>
              <a:t>Coding involved</a:t>
            </a:r>
            <a:endParaRPr lang="en-US" sz="1600" b="1" u="sng" dirty="0">
              <a:solidFill>
                <a:srgbClr val="002060"/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81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2913" y="1083433"/>
            <a:ext cx="8082108" cy="1218023"/>
          </a:xfrm>
          <a:prstGeom prst="rect">
            <a:avLst/>
          </a:prstGeom>
          <a:solidFill>
            <a:schemeClr val="bg1"/>
          </a:solidFill>
          <a:ln w="3175">
            <a:solidFill>
              <a:srgbClr val="002060"/>
            </a:solidFill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/>
          </a:p>
        </p:txBody>
      </p:sp>
      <p:sp>
        <p:nvSpPr>
          <p:cNvPr id="24" name="Rectangle 23"/>
          <p:cNvSpPr/>
          <p:nvPr/>
        </p:nvSpPr>
        <p:spPr>
          <a:xfrm>
            <a:off x="4413557" y="1083433"/>
            <a:ext cx="4042189" cy="1218023"/>
          </a:xfrm>
          <a:prstGeom prst="rect">
            <a:avLst/>
          </a:prstGeom>
          <a:noFill/>
          <a:ln w="3175">
            <a:noFill/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200" b="1" i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Regression equation</a:t>
            </a:r>
          </a:p>
          <a:p>
            <a:pPr>
              <a:lnSpc>
                <a:spcPct val="100000"/>
              </a:lnSpc>
            </a:pPr>
            <a:r>
              <a:rPr lang="en-US" sz="12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= 27.34 - 0.023(Horsepower) + 0.964(Volume)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>
              <a:lnSpc>
                <a:spcPct val="100000"/>
              </a:lnSpc>
            </a:pPr>
            <a:r>
              <a:rPr lang="en-US" sz="1200" b="1" i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Statistical Significance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All of the significance value from df1 are &lt;2e-16 ***, which means all of the variable are significance </a:t>
            </a:r>
            <a:endParaRPr lang="en-US" sz="1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Significance and regression equation (compiled)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8" r="16437"/>
          <a:stretch/>
        </p:blipFill>
        <p:spPr>
          <a:xfrm>
            <a:off x="932516" y="1113582"/>
            <a:ext cx="3358103" cy="1158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8269" y="1546793"/>
            <a:ext cx="318891" cy="29130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 smtClean="0"/>
              <a:t>df1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42913" y="2398609"/>
            <a:ext cx="8082108" cy="1218023"/>
          </a:xfrm>
          <a:prstGeom prst="rect">
            <a:avLst/>
          </a:prstGeom>
          <a:solidFill>
            <a:schemeClr val="bg1"/>
          </a:solidFill>
          <a:ln w="3175">
            <a:solidFill>
              <a:srgbClr val="002060"/>
            </a:solidFill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/>
          </a:p>
        </p:txBody>
      </p:sp>
      <p:sp>
        <p:nvSpPr>
          <p:cNvPr id="10" name="Oval 9"/>
          <p:cNvSpPr/>
          <p:nvPr/>
        </p:nvSpPr>
        <p:spPr>
          <a:xfrm>
            <a:off x="528269" y="2861969"/>
            <a:ext cx="318891" cy="29130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 smtClean="0"/>
              <a:t>df2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57" r="17055"/>
          <a:stretch/>
        </p:blipFill>
        <p:spPr>
          <a:xfrm>
            <a:off x="943286" y="2442825"/>
            <a:ext cx="3333300" cy="1158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42913" y="3710726"/>
            <a:ext cx="8082108" cy="1218023"/>
          </a:xfrm>
          <a:prstGeom prst="rect">
            <a:avLst/>
          </a:prstGeom>
          <a:solidFill>
            <a:schemeClr val="bg1"/>
          </a:solidFill>
          <a:ln w="3175">
            <a:solidFill>
              <a:srgbClr val="002060"/>
            </a:solidFill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528269" y="4174086"/>
            <a:ext cx="318891" cy="29130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 smtClean="0"/>
              <a:t>df3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442913" y="5025902"/>
            <a:ext cx="8082108" cy="1218023"/>
          </a:xfrm>
          <a:prstGeom prst="rect">
            <a:avLst/>
          </a:prstGeom>
          <a:solidFill>
            <a:schemeClr val="bg1"/>
          </a:solidFill>
          <a:ln w="3175">
            <a:solidFill>
              <a:srgbClr val="002060"/>
            </a:solidFill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/>
          </a:p>
        </p:txBody>
      </p:sp>
      <p:sp>
        <p:nvSpPr>
          <p:cNvPr id="18" name="Oval 17"/>
          <p:cNvSpPr/>
          <p:nvPr/>
        </p:nvSpPr>
        <p:spPr>
          <a:xfrm>
            <a:off x="528269" y="5489262"/>
            <a:ext cx="318891" cy="29130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 smtClean="0"/>
              <a:t>df4</a:t>
            </a:r>
            <a:endParaRPr lang="en-US" sz="1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80" r="2411"/>
          <a:stretch/>
        </p:blipFill>
        <p:spPr>
          <a:xfrm>
            <a:off x="943286" y="3755112"/>
            <a:ext cx="3333300" cy="11583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24" r="2575"/>
          <a:stretch/>
        </p:blipFill>
        <p:spPr>
          <a:xfrm>
            <a:off x="932517" y="5059659"/>
            <a:ext cx="3344070" cy="115613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25" name="Rectangle 24"/>
          <p:cNvSpPr/>
          <p:nvPr/>
        </p:nvSpPr>
        <p:spPr>
          <a:xfrm>
            <a:off x="4413557" y="2398609"/>
            <a:ext cx="4042189" cy="1218023"/>
          </a:xfrm>
          <a:prstGeom prst="rect">
            <a:avLst/>
          </a:prstGeom>
          <a:noFill/>
          <a:ln w="3175">
            <a:noFill/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200" b="1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Regression equation</a:t>
            </a:r>
          </a:p>
          <a:p>
            <a:pPr>
              <a:lnSpc>
                <a:spcPct val="100000"/>
              </a:lnSpc>
            </a:pPr>
            <a:r>
              <a:rPr lang="en-US" sz="1200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=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28.37 </a:t>
            </a:r>
            <a:r>
              <a:rPr lang="en-US" sz="1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- 0.023(Horsepower)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- 0.258(Volume)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Statistical Significance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The significance value for Horsepower and Volume are &lt;2e-16 *** and 1.06e-06 ***, respectively</a:t>
            </a:r>
            <a:endParaRPr lang="en-US" sz="1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13557" y="3710726"/>
            <a:ext cx="4042189" cy="1218023"/>
          </a:xfrm>
          <a:prstGeom prst="rect">
            <a:avLst/>
          </a:prstGeom>
          <a:noFill/>
          <a:ln w="3175">
            <a:noFill/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200" b="1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Regression equation</a:t>
            </a:r>
          </a:p>
          <a:p>
            <a:pPr>
              <a:lnSpc>
                <a:spcPct val="100000"/>
              </a:lnSpc>
            </a:pPr>
            <a:r>
              <a:rPr lang="en-US" sz="1200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=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31.34 </a:t>
            </a:r>
            <a:r>
              <a:rPr lang="en-US" sz="1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-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0.045(Horsepower</a:t>
            </a:r>
            <a:r>
              <a:rPr lang="en-US" sz="1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 +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0.206(Volume)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Statistical Significance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 df3, the variable Volume is less significance, with the value of 0.0497 *</a:t>
            </a:r>
            <a:endParaRPr lang="en-US" sz="1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413557" y="5025902"/>
            <a:ext cx="4042189" cy="1218023"/>
          </a:xfrm>
          <a:prstGeom prst="rect">
            <a:avLst/>
          </a:prstGeom>
          <a:noFill/>
          <a:ln w="3175">
            <a:noFill/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200" b="1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Regression equation</a:t>
            </a:r>
          </a:p>
          <a:p>
            <a:pPr>
              <a:lnSpc>
                <a:spcPct val="100000"/>
              </a:lnSpc>
            </a:pPr>
            <a:r>
              <a:rPr lang="en-US" sz="1200" dirty="0" err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=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33.5 </a:t>
            </a:r>
            <a:r>
              <a:rPr lang="en-US" sz="1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-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0.0485(Horsepower</a:t>
            </a:r>
            <a:r>
              <a:rPr lang="en-US" sz="1200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 + </a:t>
            </a: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0.004(Volume)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200" b="1" i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Statistical Significance</a:t>
            </a:r>
          </a:p>
          <a:p>
            <a:pPr>
              <a:lnSpc>
                <a:spcPct val="100000"/>
              </a:lnSpc>
            </a:pPr>
            <a:r>
              <a:rPr lang="en-US" sz="12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 df4, the variable Volume is not significance at all, with the value of 0.925</a:t>
            </a:r>
            <a:endParaRPr lang="en-US" sz="12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621146" y="1083433"/>
            <a:ext cx="3127942" cy="51604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  <a:prstDash val="sysDot"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533400" indent="-495300">
              <a:lnSpc>
                <a:spcPct val="100000"/>
              </a:lnSpc>
              <a:tabLst>
                <a:tab pos="660400" algn="l"/>
              </a:tabLst>
            </a:pPr>
            <a:r>
              <a:rPr lang="en-US" sz="1600" b="1" u="sng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Key takeaways</a:t>
            </a:r>
          </a:p>
          <a:p>
            <a:pPr marL="533400" indent="-495300">
              <a:lnSpc>
                <a:spcPct val="100000"/>
              </a:lnSpc>
              <a:tabLst>
                <a:tab pos="660400" algn="l"/>
              </a:tabLst>
            </a:pPr>
            <a:endParaRPr lang="en-US" sz="1600" b="1" u="sng" dirty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180975" indent="-142875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The regression equation from the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 frame 2 differs from the others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due to the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constant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for the variable Volume is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negative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while for the others are positive</a:t>
            </a:r>
          </a:p>
          <a:p>
            <a:pPr marL="180975" indent="-142875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endParaRPr lang="en-US" sz="115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180975" indent="-142875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 data frame 1, the constant for the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variable volume is the least impactful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with the value of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0.964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which considerably close to ~1</a:t>
            </a:r>
          </a:p>
          <a:p>
            <a:pPr marL="180975" indent="-142875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endParaRPr lang="en-US" sz="115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180975" indent="-142875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By looking at the statistical significance value,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all of the independent variable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on data frame 1 and 2 are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all significant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due to the value is approximately close to ~0 </a:t>
            </a:r>
          </a:p>
          <a:p>
            <a:pPr marL="180975" indent="-142875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endParaRPr lang="en-US" sz="115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180975" indent="-142875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Meanwhile, on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 frame 4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the statistical significance for the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variable Volume is not significant, 0.925</a:t>
            </a:r>
          </a:p>
          <a:p>
            <a:pPr marL="180975" indent="-142875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endParaRPr lang="en-US" sz="115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180975" indent="-142875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 addition, on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data frame 3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the statistical significance for the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variable Volume 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is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less significant 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compares to </a:t>
            </a:r>
            <a:r>
              <a:rPr lang="en-US" sz="115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df</a:t>
            </a:r>
            <a:r>
              <a:rPr lang="en-US" sz="115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1 and 2, with the </a:t>
            </a:r>
            <a:r>
              <a:rPr lang="en-US" sz="115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significance codes and value of 0.0497 *</a:t>
            </a:r>
            <a:endParaRPr lang="en-US" sz="1150" b="1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-495300">
              <a:lnSpc>
                <a:spcPct val="100000"/>
              </a:lnSpc>
              <a:tabLst>
                <a:tab pos="660400" algn="l"/>
              </a:tabLst>
            </a:pPr>
            <a:endParaRPr lang="en-US" sz="1600" b="1" u="sng" dirty="0" smtClean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-495300">
              <a:lnSpc>
                <a:spcPct val="100000"/>
              </a:lnSpc>
              <a:tabLst>
                <a:tab pos="660400" algn="l"/>
              </a:tabLst>
            </a:pPr>
            <a:endParaRPr lang="en-US" sz="1600" b="1" u="sng" dirty="0" smtClean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80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755468" y="1820630"/>
            <a:ext cx="3494332" cy="89870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 smtClean="0">
                <a:solidFill>
                  <a:schemeClr val="bg1"/>
                </a:solidFill>
                <a:latin typeface="+mj-lt"/>
              </a:rPr>
              <a:t>Insights and Conclusions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67" y="1499389"/>
            <a:ext cx="1388201" cy="154119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1500" dirty="0">
                <a:solidFill>
                  <a:schemeClr val="bg1"/>
                </a:solidFill>
                <a:latin typeface="+mj-lt"/>
              </a:rPr>
              <a:t>9</a:t>
            </a:r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|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 bwMode="hidden">
          <a:xfrm>
            <a:off x="6096000" y="0"/>
            <a:ext cx="6095999" cy="6858000"/>
          </a:xfrm>
          <a:prstGeom prst="rect">
            <a:avLst/>
          </a:prstGeom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1316182"/>
            <a:ext cx="6096000" cy="554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8" y="0"/>
            <a:ext cx="6096000" cy="5541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658091"/>
            <a:ext cx="6096000" cy="5541818"/>
          </a:xfrm>
          <a:prstGeom prst="rect">
            <a:avLst/>
          </a:prstGeom>
        </p:spPr>
      </p:pic>
      <p:pic>
        <p:nvPicPr>
          <p:cNvPr id="20" name="Picture 2" descr="mage result for paul merage school of busin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6012059"/>
            <a:ext cx="3189269" cy="6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2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11201"/>
          <a:stretch/>
        </p:blipFill>
        <p:spPr bwMode="hidden">
          <a:xfrm>
            <a:off x="6095997" y="0"/>
            <a:ext cx="6096004" cy="6858000"/>
          </a:xfrm>
          <a:prstGeom prst="rect">
            <a:avLst/>
          </a:prstGeom>
          <a:solidFill>
            <a:srgbClr val="DEDEDE"/>
          </a:solidFill>
        </p:spPr>
      </p:pic>
    </p:spTree>
    <p:extLst>
      <p:ext uri="{BB962C8B-B14F-4D97-AF65-F5344CB8AC3E}">
        <p14:creationId xmlns:p14="http://schemas.microsoft.com/office/powerpoint/2010/main" val="211215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561769" y="1641197"/>
            <a:ext cx="5124984" cy="11334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3DAB"/>
            </a:solidFill>
            <a:prstDash val="sys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68300" indent="-368300">
              <a:lnSpc>
                <a:spcPct val="10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With the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assistance of clustering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the given data visualization charts and graphs determined some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key observations 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and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provides easy observation 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through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interactive color and grouping</a:t>
            </a:r>
            <a:endParaRPr lang="en-US" sz="1400" b="1" dirty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170167" y="1313680"/>
            <a:ext cx="755493" cy="75745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8" name="Rectangle 17"/>
          <p:cNvSpPr/>
          <p:nvPr/>
        </p:nvSpPr>
        <p:spPr>
          <a:xfrm>
            <a:off x="670905" y="1641132"/>
            <a:ext cx="5124984" cy="11334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3DAB"/>
            </a:solidFill>
            <a:prstDash val="sys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By fully utilizing R in data analysis, some messy datasets that requires to be cleaned can be done in ease through some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data manipulation 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techniques</a:t>
            </a:r>
            <a:endParaRPr lang="en-US" sz="1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849" y="458961"/>
            <a:ext cx="11306175" cy="1387275"/>
          </a:xfrm>
        </p:spPr>
        <p:txBody>
          <a:bodyPr/>
          <a:lstStyle/>
          <a:p>
            <a:r>
              <a:rPr lang="en-US" dirty="0" smtClean="0"/>
              <a:t>Insights and 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336884" y="6436895"/>
            <a:ext cx="421105" cy="2165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grpSp>
        <p:nvGrpSpPr>
          <p:cNvPr id="6" name="Group 83"/>
          <p:cNvGrpSpPr>
            <a:grpSpLocks noChangeAspect="1"/>
          </p:cNvGrpSpPr>
          <p:nvPr/>
        </p:nvGrpSpPr>
        <p:grpSpPr bwMode="auto">
          <a:xfrm>
            <a:off x="292179" y="1299825"/>
            <a:ext cx="757451" cy="757451"/>
            <a:chOff x="4347" y="2753"/>
            <a:chExt cx="576" cy="576"/>
          </a:xfrm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Oval 84"/>
            <p:cNvSpPr>
              <a:spLocks noChangeArrowheads="1"/>
            </p:cNvSpPr>
            <p:nvPr/>
          </p:nvSpPr>
          <p:spPr bwMode="auto">
            <a:xfrm>
              <a:off x="4347" y="2753"/>
              <a:ext cx="576" cy="576"/>
            </a:xfrm>
            <a:prstGeom prst="ellipse">
              <a:avLst/>
            </a:prstGeom>
            <a:solidFill>
              <a:srgbClr val="205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8" name="Freeform 85"/>
            <p:cNvSpPr>
              <a:spLocks noEditPoints="1"/>
            </p:cNvSpPr>
            <p:nvPr/>
          </p:nvSpPr>
          <p:spPr bwMode="auto">
            <a:xfrm>
              <a:off x="4502" y="2836"/>
              <a:ext cx="249" cy="459"/>
            </a:xfrm>
            <a:custGeom>
              <a:avLst/>
              <a:gdLst>
                <a:gd name="T0" fmla="*/ 42 w 109"/>
                <a:gd name="T1" fmla="*/ 186 h 201"/>
                <a:gd name="T2" fmla="*/ 24 w 109"/>
                <a:gd name="T3" fmla="*/ 164 h 201"/>
                <a:gd name="T4" fmla="*/ 17 w 109"/>
                <a:gd name="T5" fmla="*/ 128 h 201"/>
                <a:gd name="T6" fmla="*/ 30 w 109"/>
                <a:gd name="T7" fmla="*/ 120 h 201"/>
                <a:gd name="T8" fmla="*/ 39 w 109"/>
                <a:gd name="T9" fmla="*/ 73 h 201"/>
                <a:gd name="T10" fmla="*/ 52 w 109"/>
                <a:gd name="T11" fmla="*/ 111 h 201"/>
                <a:gd name="T12" fmla="*/ 75 w 109"/>
                <a:gd name="T13" fmla="*/ 117 h 201"/>
                <a:gd name="T14" fmla="*/ 83 w 109"/>
                <a:gd name="T15" fmla="*/ 124 h 201"/>
                <a:gd name="T16" fmla="*/ 97 w 109"/>
                <a:gd name="T17" fmla="*/ 137 h 201"/>
                <a:gd name="T18" fmla="*/ 92 w 109"/>
                <a:gd name="T19" fmla="*/ 181 h 201"/>
                <a:gd name="T20" fmla="*/ 87 w 109"/>
                <a:gd name="T21" fmla="*/ 193 h 201"/>
                <a:gd name="T22" fmla="*/ 87 w 109"/>
                <a:gd name="T23" fmla="*/ 172 h 201"/>
                <a:gd name="T24" fmla="*/ 90 w 109"/>
                <a:gd name="T25" fmla="*/ 136 h 201"/>
                <a:gd name="T26" fmla="*/ 77 w 109"/>
                <a:gd name="T27" fmla="*/ 129 h 201"/>
                <a:gd name="T28" fmla="*/ 66 w 109"/>
                <a:gd name="T29" fmla="*/ 123 h 201"/>
                <a:gd name="T30" fmla="*/ 57 w 109"/>
                <a:gd name="T31" fmla="*/ 117 h 201"/>
                <a:gd name="T32" fmla="*/ 50 w 109"/>
                <a:gd name="T33" fmla="*/ 121 h 201"/>
                <a:gd name="T34" fmla="*/ 45 w 109"/>
                <a:gd name="T35" fmla="*/ 106 h 201"/>
                <a:gd name="T36" fmla="*/ 36 w 109"/>
                <a:gd name="T37" fmla="*/ 84 h 201"/>
                <a:gd name="T38" fmla="*/ 37 w 109"/>
                <a:gd name="T39" fmla="*/ 135 h 201"/>
                <a:gd name="T40" fmla="*/ 32 w 109"/>
                <a:gd name="T41" fmla="*/ 138 h 201"/>
                <a:gd name="T42" fmla="*/ 24 w 109"/>
                <a:gd name="T43" fmla="*/ 125 h 201"/>
                <a:gd name="T44" fmla="*/ 28 w 109"/>
                <a:gd name="T45" fmla="*/ 155 h 201"/>
                <a:gd name="T46" fmla="*/ 38 w 109"/>
                <a:gd name="T47" fmla="*/ 168 h 201"/>
                <a:gd name="T48" fmla="*/ 49 w 109"/>
                <a:gd name="T49" fmla="*/ 197 h 201"/>
                <a:gd name="T50" fmla="*/ 100 w 109"/>
                <a:gd name="T51" fmla="*/ 0 h 201"/>
                <a:gd name="T52" fmla="*/ 0 w 109"/>
                <a:gd name="T53" fmla="*/ 133 h 201"/>
                <a:gd name="T54" fmla="*/ 12 w 109"/>
                <a:gd name="T55" fmla="*/ 127 h 201"/>
                <a:gd name="T56" fmla="*/ 8 w 109"/>
                <a:gd name="T57" fmla="*/ 11 h 201"/>
                <a:gd name="T58" fmla="*/ 100 w 109"/>
                <a:gd name="T59" fmla="*/ 126 h 201"/>
                <a:gd name="T60" fmla="*/ 102 w 109"/>
                <a:gd name="T61" fmla="*/ 141 h 201"/>
                <a:gd name="T62" fmla="*/ 100 w 109"/>
                <a:gd name="T63" fmla="*/ 0 h 201"/>
                <a:gd name="T64" fmla="*/ 83 w 109"/>
                <a:gd name="T65" fmla="*/ 56 h 201"/>
                <a:gd name="T66" fmla="*/ 70 w 109"/>
                <a:gd name="T67" fmla="*/ 73 h 201"/>
                <a:gd name="T68" fmla="*/ 49 w 109"/>
                <a:gd name="T69" fmla="*/ 68 h 201"/>
                <a:gd name="T70" fmla="*/ 30 w 109"/>
                <a:gd name="T71" fmla="*/ 69 h 201"/>
                <a:gd name="T72" fmla="*/ 24 w 109"/>
                <a:gd name="T73" fmla="*/ 63 h 201"/>
                <a:gd name="T74" fmla="*/ 59 w 109"/>
                <a:gd name="T75" fmla="*/ 44 h 201"/>
                <a:gd name="T76" fmla="*/ 60 w 109"/>
                <a:gd name="T77" fmla="*/ 50 h 201"/>
                <a:gd name="T78" fmla="*/ 42 w 109"/>
                <a:gd name="T79" fmla="*/ 61 h 201"/>
                <a:gd name="T80" fmla="*/ 64 w 109"/>
                <a:gd name="T81" fmla="*/ 63 h 201"/>
                <a:gd name="T82" fmla="*/ 80 w 109"/>
                <a:gd name="T83" fmla="*/ 53 h 201"/>
                <a:gd name="T84" fmla="*/ 93 w 109"/>
                <a:gd name="T85" fmla="*/ 50 h 201"/>
                <a:gd name="T86" fmla="*/ 24 w 109"/>
                <a:gd name="T87" fmla="*/ 66 h 201"/>
                <a:gd name="T88" fmla="*/ 24 w 109"/>
                <a:gd name="T89" fmla="*/ 73 h 201"/>
                <a:gd name="T90" fmla="*/ 52 w 109"/>
                <a:gd name="T91" fmla="*/ 61 h 201"/>
                <a:gd name="T92" fmla="*/ 45 w 109"/>
                <a:gd name="T93" fmla="*/ 60 h 201"/>
                <a:gd name="T94" fmla="*/ 49 w 109"/>
                <a:gd name="T95" fmla="*/ 65 h 201"/>
                <a:gd name="T96" fmla="*/ 70 w 109"/>
                <a:gd name="T97" fmla="*/ 63 h 201"/>
                <a:gd name="T98" fmla="*/ 66 w 109"/>
                <a:gd name="T99" fmla="*/ 66 h 201"/>
                <a:gd name="T100" fmla="*/ 73 w 109"/>
                <a:gd name="T101" fmla="*/ 66 h 201"/>
                <a:gd name="T102" fmla="*/ 86 w 109"/>
                <a:gd name="T103" fmla="*/ 46 h 201"/>
                <a:gd name="T104" fmla="*/ 86 w 109"/>
                <a:gd name="T105" fmla="*/ 5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201">
                  <a:moveTo>
                    <a:pt x="46" y="201"/>
                  </a:moveTo>
                  <a:cubicBezTo>
                    <a:pt x="44" y="201"/>
                    <a:pt x="42" y="199"/>
                    <a:pt x="42" y="19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3"/>
                    <a:pt x="37" y="176"/>
                    <a:pt x="34" y="172"/>
                  </a:cubicBezTo>
                  <a:cubicBezTo>
                    <a:pt x="32" y="171"/>
                    <a:pt x="31" y="171"/>
                    <a:pt x="30" y="170"/>
                  </a:cubicBezTo>
                  <a:cubicBezTo>
                    <a:pt x="28" y="169"/>
                    <a:pt x="26" y="167"/>
                    <a:pt x="24" y="164"/>
                  </a:cubicBezTo>
                  <a:cubicBezTo>
                    <a:pt x="24" y="163"/>
                    <a:pt x="23" y="161"/>
                    <a:pt x="22" y="159"/>
                  </a:cubicBezTo>
                  <a:cubicBezTo>
                    <a:pt x="17" y="149"/>
                    <a:pt x="15" y="145"/>
                    <a:pt x="16" y="142"/>
                  </a:cubicBezTo>
                  <a:cubicBezTo>
                    <a:pt x="16" y="140"/>
                    <a:pt x="17" y="129"/>
                    <a:pt x="17" y="128"/>
                  </a:cubicBezTo>
                  <a:cubicBezTo>
                    <a:pt x="16" y="123"/>
                    <a:pt x="18" y="121"/>
                    <a:pt x="20" y="120"/>
                  </a:cubicBezTo>
                  <a:cubicBezTo>
                    <a:pt x="22" y="118"/>
                    <a:pt x="26" y="118"/>
                    <a:pt x="29" y="119"/>
                  </a:cubicBezTo>
                  <a:cubicBezTo>
                    <a:pt x="29" y="119"/>
                    <a:pt x="30" y="120"/>
                    <a:pt x="30" y="120"/>
                  </a:cubicBezTo>
                  <a:cubicBezTo>
                    <a:pt x="30" y="113"/>
                    <a:pt x="29" y="106"/>
                    <a:pt x="29" y="104"/>
                  </a:cubicBezTo>
                  <a:cubicBezTo>
                    <a:pt x="29" y="99"/>
                    <a:pt x="29" y="85"/>
                    <a:pt x="29" y="83"/>
                  </a:cubicBezTo>
                  <a:cubicBezTo>
                    <a:pt x="30" y="78"/>
                    <a:pt x="34" y="74"/>
                    <a:pt x="39" y="73"/>
                  </a:cubicBezTo>
                  <a:cubicBezTo>
                    <a:pt x="44" y="73"/>
                    <a:pt x="48" y="76"/>
                    <a:pt x="49" y="82"/>
                  </a:cubicBezTo>
                  <a:cubicBezTo>
                    <a:pt x="50" y="83"/>
                    <a:pt x="51" y="100"/>
                    <a:pt x="52" y="106"/>
                  </a:cubicBezTo>
                  <a:cubicBezTo>
                    <a:pt x="52" y="108"/>
                    <a:pt x="52" y="109"/>
                    <a:pt x="52" y="111"/>
                  </a:cubicBezTo>
                  <a:cubicBezTo>
                    <a:pt x="54" y="110"/>
                    <a:pt x="56" y="110"/>
                    <a:pt x="58" y="110"/>
                  </a:cubicBezTo>
                  <a:cubicBezTo>
                    <a:pt x="62" y="111"/>
                    <a:pt x="65" y="113"/>
                    <a:pt x="67" y="116"/>
                  </a:cubicBezTo>
                  <a:cubicBezTo>
                    <a:pt x="69" y="116"/>
                    <a:pt x="72" y="115"/>
                    <a:pt x="75" y="117"/>
                  </a:cubicBezTo>
                  <a:cubicBezTo>
                    <a:pt x="79" y="118"/>
                    <a:pt x="81" y="122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2" y="124"/>
                    <a:pt x="83" y="124"/>
                    <a:pt x="83" y="124"/>
                  </a:cubicBezTo>
                  <a:cubicBezTo>
                    <a:pt x="85" y="124"/>
                    <a:pt x="88" y="124"/>
                    <a:pt x="90" y="125"/>
                  </a:cubicBezTo>
                  <a:cubicBezTo>
                    <a:pt x="96" y="127"/>
                    <a:pt x="97" y="132"/>
                    <a:pt x="97" y="135"/>
                  </a:cubicBezTo>
                  <a:cubicBezTo>
                    <a:pt x="97" y="136"/>
                    <a:pt x="97" y="137"/>
                    <a:pt x="97" y="137"/>
                  </a:cubicBezTo>
                  <a:cubicBezTo>
                    <a:pt x="98" y="141"/>
                    <a:pt x="98" y="160"/>
                    <a:pt x="97" y="167"/>
                  </a:cubicBezTo>
                  <a:cubicBezTo>
                    <a:pt x="96" y="170"/>
                    <a:pt x="95" y="173"/>
                    <a:pt x="94" y="175"/>
                  </a:cubicBezTo>
                  <a:cubicBezTo>
                    <a:pt x="93" y="177"/>
                    <a:pt x="92" y="180"/>
                    <a:pt x="92" y="181"/>
                  </a:cubicBezTo>
                  <a:cubicBezTo>
                    <a:pt x="94" y="192"/>
                    <a:pt x="94" y="192"/>
                    <a:pt x="94" y="192"/>
                  </a:cubicBezTo>
                  <a:cubicBezTo>
                    <a:pt x="94" y="193"/>
                    <a:pt x="93" y="195"/>
                    <a:pt x="91" y="196"/>
                  </a:cubicBezTo>
                  <a:cubicBezTo>
                    <a:pt x="89" y="196"/>
                    <a:pt x="87" y="195"/>
                    <a:pt x="87" y="193"/>
                  </a:cubicBezTo>
                  <a:cubicBezTo>
                    <a:pt x="85" y="182"/>
                    <a:pt x="85" y="182"/>
                    <a:pt x="85" y="182"/>
                  </a:cubicBezTo>
                  <a:cubicBezTo>
                    <a:pt x="85" y="182"/>
                    <a:pt x="85" y="181"/>
                    <a:pt x="85" y="181"/>
                  </a:cubicBezTo>
                  <a:cubicBezTo>
                    <a:pt x="85" y="178"/>
                    <a:pt x="86" y="176"/>
                    <a:pt x="87" y="172"/>
                  </a:cubicBezTo>
                  <a:cubicBezTo>
                    <a:pt x="88" y="170"/>
                    <a:pt x="89" y="168"/>
                    <a:pt x="90" y="165"/>
                  </a:cubicBezTo>
                  <a:cubicBezTo>
                    <a:pt x="92" y="160"/>
                    <a:pt x="91" y="142"/>
                    <a:pt x="91" y="139"/>
                  </a:cubicBezTo>
                  <a:cubicBezTo>
                    <a:pt x="90" y="138"/>
                    <a:pt x="90" y="137"/>
                    <a:pt x="90" y="136"/>
                  </a:cubicBezTo>
                  <a:cubicBezTo>
                    <a:pt x="90" y="133"/>
                    <a:pt x="90" y="132"/>
                    <a:pt x="87" y="131"/>
                  </a:cubicBezTo>
                  <a:cubicBezTo>
                    <a:pt x="86" y="130"/>
                    <a:pt x="84" y="130"/>
                    <a:pt x="83" y="130"/>
                  </a:cubicBezTo>
                  <a:cubicBezTo>
                    <a:pt x="81" y="130"/>
                    <a:pt x="79" y="130"/>
                    <a:pt x="77" y="129"/>
                  </a:cubicBezTo>
                  <a:cubicBezTo>
                    <a:pt x="76" y="128"/>
                    <a:pt x="76" y="127"/>
                    <a:pt x="75" y="126"/>
                  </a:cubicBezTo>
                  <a:cubicBezTo>
                    <a:pt x="75" y="125"/>
                    <a:pt x="74" y="123"/>
                    <a:pt x="73" y="123"/>
                  </a:cubicBezTo>
                  <a:cubicBezTo>
                    <a:pt x="70" y="122"/>
                    <a:pt x="67" y="123"/>
                    <a:pt x="66" y="123"/>
                  </a:cubicBezTo>
                  <a:cubicBezTo>
                    <a:pt x="65" y="124"/>
                    <a:pt x="63" y="123"/>
                    <a:pt x="62" y="121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1" y="119"/>
                    <a:pt x="59" y="117"/>
                    <a:pt x="57" y="117"/>
                  </a:cubicBezTo>
                  <a:cubicBezTo>
                    <a:pt x="54" y="117"/>
                    <a:pt x="53" y="119"/>
                    <a:pt x="53" y="119"/>
                  </a:cubicBezTo>
                  <a:cubicBezTo>
                    <a:pt x="52" y="120"/>
                    <a:pt x="51" y="121"/>
                    <a:pt x="50" y="12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8" y="121"/>
                    <a:pt x="47" y="120"/>
                    <a:pt x="47" y="119"/>
                  </a:cubicBezTo>
                  <a:cubicBezTo>
                    <a:pt x="46" y="119"/>
                    <a:pt x="46" y="117"/>
                    <a:pt x="45" y="114"/>
                  </a:cubicBezTo>
                  <a:cubicBezTo>
                    <a:pt x="45" y="112"/>
                    <a:pt x="45" y="109"/>
                    <a:pt x="45" y="106"/>
                  </a:cubicBezTo>
                  <a:cubicBezTo>
                    <a:pt x="44" y="100"/>
                    <a:pt x="43" y="84"/>
                    <a:pt x="43" y="83"/>
                  </a:cubicBezTo>
                  <a:cubicBezTo>
                    <a:pt x="42" y="80"/>
                    <a:pt x="40" y="80"/>
                    <a:pt x="39" y="80"/>
                  </a:cubicBezTo>
                  <a:cubicBezTo>
                    <a:pt x="38" y="80"/>
                    <a:pt x="36" y="81"/>
                    <a:pt x="36" y="84"/>
                  </a:cubicBezTo>
                  <a:cubicBezTo>
                    <a:pt x="36" y="85"/>
                    <a:pt x="36" y="98"/>
                    <a:pt x="36" y="103"/>
                  </a:cubicBezTo>
                  <a:cubicBezTo>
                    <a:pt x="36" y="107"/>
                    <a:pt x="37" y="121"/>
                    <a:pt x="37" y="130"/>
                  </a:cubicBezTo>
                  <a:cubicBezTo>
                    <a:pt x="37" y="132"/>
                    <a:pt x="38" y="133"/>
                    <a:pt x="37" y="135"/>
                  </a:cubicBezTo>
                  <a:cubicBezTo>
                    <a:pt x="38" y="137"/>
                    <a:pt x="38" y="137"/>
                    <a:pt x="38" y="137"/>
                  </a:cubicBezTo>
                  <a:cubicBezTo>
                    <a:pt x="38" y="139"/>
                    <a:pt x="36" y="140"/>
                    <a:pt x="34" y="141"/>
                  </a:cubicBezTo>
                  <a:cubicBezTo>
                    <a:pt x="33" y="141"/>
                    <a:pt x="32" y="140"/>
                    <a:pt x="32" y="138"/>
                  </a:cubicBezTo>
                  <a:cubicBezTo>
                    <a:pt x="32" y="138"/>
                    <a:pt x="31" y="135"/>
                    <a:pt x="30" y="131"/>
                  </a:cubicBezTo>
                  <a:cubicBezTo>
                    <a:pt x="30" y="128"/>
                    <a:pt x="28" y="126"/>
                    <a:pt x="26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6"/>
                    <a:pt x="24" y="127"/>
                  </a:cubicBezTo>
                  <a:cubicBezTo>
                    <a:pt x="24" y="129"/>
                    <a:pt x="23" y="140"/>
                    <a:pt x="22" y="144"/>
                  </a:cubicBezTo>
                  <a:cubicBezTo>
                    <a:pt x="22" y="146"/>
                    <a:pt x="26" y="153"/>
                    <a:pt x="28" y="155"/>
                  </a:cubicBezTo>
                  <a:cubicBezTo>
                    <a:pt x="29" y="158"/>
                    <a:pt x="30" y="160"/>
                    <a:pt x="31" y="161"/>
                  </a:cubicBezTo>
                  <a:cubicBezTo>
                    <a:pt x="31" y="163"/>
                    <a:pt x="32" y="163"/>
                    <a:pt x="34" y="164"/>
                  </a:cubicBezTo>
                  <a:cubicBezTo>
                    <a:pt x="35" y="165"/>
                    <a:pt x="37" y="166"/>
                    <a:pt x="38" y="168"/>
                  </a:cubicBezTo>
                  <a:cubicBezTo>
                    <a:pt x="43" y="172"/>
                    <a:pt x="47" y="180"/>
                    <a:pt x="49" y="184"/>
                  </a:cubicBezTo>
                  <a:cubicBezTo>
                    <a:pt x="49" y="184"/>
                    <a:pt x="49" y="185"/>
                    <a:pt x="49" y="185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49" y="199"/>
                    <a:pt x="48" y="201"/>
                    <a:pt x="46" y="201"/>
                  </a:cubicBezTo>
                  <a:cubicBezTo>
                    <a:pt x="46" y="201"/>
                    <a:pt x="46" y="201"/>
                    <a:pt x="46" y="201"/>
                  </a:cubicBezTo>
                  <a:moveTo>
                    <a:pt x="10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8"/>
                    <a:pt x="4" y="142"/>
                    <a:pt x="9" y="142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1" y="139"/>
                    <a:pt x="13" y="129"/>
                    <a:pt x="12" y="127"/>
                  </a:cubicBezTo>
                  <a:cubicBezTo>
                    <a:pt x="12" y="127"/>
                    <a:pt x="12" y="126"/>
                    <a:pt x="12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2" y="130"/>
                    <a:pt x="101" y="133"/>
                    <a:pt x="102" y="135"/>
                  </a:cubicBezTo>
                  <a:cubicBezTo>
                    <a:pt x="102" y="136"/>
                    <a:pt x="102" y="137"/>
                    <a:pt x="102" y="137"/>
                  </a:cubicBezTo>
                  <a:cubicBezTo>
                    <a:pt x="102" y="138"/>
                    <a:pt x="102" y="139"/>
                    <a:pt x="102" y="141"/>
                  </a:cubicBezTo>
                  <a:cubicBezTo>
                    <a:pt x="105" y="141"/>
                    <a:pt x="109" y="137"/>
                    <a:pt x="109" y="133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4"/>
                    <a:pt x="105" y="0"/>
                    <a:pt x="100" y="0"/>
                  </a:cubicBezTo>
                  <a:moveTo>
                    <a:pt x="93" y="50"/>
                  </a:moveTo>
                  <a:cubicBezTo>
                    <a:pt x="93" y="53"/>
                    <a:pt x="90" y="56"/>
                    <a:pt x="86" y="56"/>
                  </a:cubicBezTo>
                  <a:cubicBezTo>
                    <a:pt x="85" y="56"/>
                    <a:pt x="84" y="56"/>
                    <a:pt x="83" y="56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5"/>
                    <a:pt x="76" y="66"/>
                  </a:cubicBezTo>
                  <a:cubicBezTo>
                    <a:pt x="76" y="70"/>
                    <a:pt x="73" y="73"/>
                    <a:pt x="70" y="73"/>
                  </a:cubicBezTo>
                  <a:cubicBezTo>
                    <a:pt x="66" y="73"/>
                    <a:pt x="63" y="70"/>
                    <a:pt x="63" y="67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3" y="66"/>
                    <a:pt x="51" y="68"/>
                    <a:pt x="49" y="68"/>
                  </a:cubicBezTo>
                  <a:cubicBezTo>
                    <a:pt x="46" y="68"/>
                    <a:pt x="44" y="67"/>
                    <a:pt x="43" y="65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73"/>
                    <a:pt x="27" y="76"/>
                    <a:pt x="24" y="76"/>
                  </a:cubicBezTo>
                  <a:cubicBezTo>
                    <a:pt x="20" y="76"/>
                    <a:pt x="17" y="73"/>
                    <a:pt x="17" y="69"/>
                  </a:cubicBezTo>
                  <a:cubicBezTo>
                    <a:pt x="17" y="66"/>
                    <a:pt x="20" y="63"/>
                    <a:pt x="24" y="63"/>
                  </a:cubicBezTo>
                  <a:cubicBezTo>
                    <a:pt x="24" y="63"/>
                    <a:pt x="25" y="63"/>
                    <a:pt x="25" y="63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7"/>
                    <a:pt x="45" y="54"/>
                    <a:pt x="49" y="54"/>
                  </a:cubicBezTo>
                  <a:cubicBezTo>
                    <a:pt x="52" y="54"/>
                    <a:pt x="55" y="57"/>
                    <a:pt x="55" y="60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5" y="61"/>
                    <a:pt x="67" y="60"/>
                    <a:pt x="70" y="60"/>
                  </a:cubicBezTo>
                  <a:cubicBezTo>
                    <a:pt x="71" y="60"/>
                    <a:pt x="72" y="60"/>
                    <a:pt x="72" y="6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2"/>
                    <a:pt x="79" y="51"/>
                    <a:pt x="79" y="50"/>
                  </a:cubicBezTo>
                  <a:cubicBezTo>
                    <a:pt x="79" y="46"/>
                    <a:pt x="82" y="43"/>
                    <a:pt x="86" y="43"/>
                  </a:cubicBezTo>
                  <a:cubicBezTo>
                    <a:pt x="90" y="43"/>
                    <a:pt x="93" y="46"/>
                    <a:pt x="93" y="50"/>
                  </a:cubicBezTo>
                  <a:moveTo>
                    <a:pt x="27" y="70"/>
                  </a:moveTo>
                  <a:cubicBezTo>
                    <a:pt x="27" y="70"/>
                    <a:pt x="27" y="69"/>
                    <a:pt x="27" y="69"/>
                  </a:cubicBezTo>
                  <a:cubicBezTo>
                    <a:pt x="27" y="67"/>
                    <a:pt x="26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7"/>
                    <a:pt x="20" y="69"/>
                  </a:cubicBezTo>
                  <a:cubicBezTo>
                    <a:pt x="20" y="71"/>
                    <a:pt x="22" y="73"/>
                    <a:pt x="24" y="73"/>
                  </a:cubicBezTo>
                  <a:cubicBezTo>
                    <a:pt x="25" y="73"/>
                    <a:pt x="27" y="72"/>
                    <a:pt x="27" y="70"/>
                  </a:cubicBezTo>
                  <a:moveTo>
                    <a:pt x="51" y="64"/>
                  </a:moveTo>
                  <a:cubicBezTo>
                    <a:pt x="52" y="63"/>
                    <a:pt x="52" y="62"/>
                    <a:pt x="52" y="61"/>
                  </a:cubicBezTo>
                  <a:cubicBezTo>
                    <a:pt x="52" y="60"/>
                    <a:pt x="52" y="60"/>
                    <a:pt x="52" y="59"/>
                  </a:cubicBezTo>
                  <a:cubicBezTo>
                    <a:pt x="51" y="58"/>
                    <a:pt x="50" y="57"/>
                    <a:pt x="49" y="57"/>
                  </a:cubicBezTo>
                  <a:cubicBezTo>
                    <a:pt x="47" y="57"/>
                    <a:pt x="46" y="58"/>
                    <a:pt x="45" y="60"/>
                  </a:cubicBezTo>
                  <a:cubicBezTo>
                    <a:pt x="45" y="60"/>
                    <a:pt x="45" y="60"/>
                    <a:pt x="45" y="61"/>
                  </a:cubicBezTo>
                  <a:cubicBezTo>
                    <a:pt x="45" y="62"/>
                    <a:pt x="45" y="63"/>
                    <a:pt x="46" y="64"/>
                  </a:cubicBezTo>
                  <a:cubicBezTo>
                    <a:pt x="47" y="64"/>
                    <a:pt x="48" y="65"/>
                    <a:pt x="49" y="65"/>
                  </a:cubicBezTo>
                  <a:cubicBezTo>
                    <a:pt x="49" y="65"/>
                    <a:pt x="50" y="64"/>
                    <a:pt x="51" y="64"/>
                  </a:cubicBezTo>
                  <a:moveTo>
                    <a:pt x="73" y="66"/>
                  </a:moveTo>
                  <a:cubicBezTo>
                    <a:pt x="73" y="64"/>
                    <a:pt x="72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3"/>
                    <a:pt x="68" y="63"/>
                    <a:pt x="67" y="64"/>
                  </a:cubicBezTo>
                  <a:cubicBezTo>
                    <a:pt x="67" y="64"/>
                    <a:pt x="66" y="65"/>
                    <a:pt x="66" y="66"/>
                  </a:cubicBezTo>
                  <a:cubicBezTo>
                    <a:pt x="66" y="67"/>
                    <a:pt x="66" y="67"/>
                    <a:pt x="66" y="68"/>
                  </a:cubicBezTo>
                  <a:cubicBezTo>
                    <a:pt x="67" y="69"/>
                    <a:pt x="68" y="70"/>
                    <a:pt x="70" y="70"/>
                  </a:cubicBezTo>
                  <a:cubicBezTo>
                    <a:pt x="72" y="70"/>
                    <a:pt x="73" y="68"/>
                    <a:pt x="73" y="66"/>
                  </a:cubicBezTo>
                  <a:cubicBezTo>
                    <a:pt x="73" y="66"/>
                    <a:pt x="73" y="66"/>
                    <a:pt x="73" y="66"/>
                  </a:cubicBezTo>
                  <a:moveTo>
                    <a:pt x="90" y="50"/>
                  </a:moveTo>
                  <a:cubicBezTo>
                    <a:pt x="90" y="48"/>
                    <a:pt x="88" y="46"/>
                    <a:pt x="86" y="46"/>
                  </a:cubicBezTo>
                  <a:cubicBezTo>
                    <a:pt x="84" y="46"/>
                    <a:pt x="82" y="48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8" y="53"/>
                    <a:pt x="90" y="52"/>
                    <a:pt x="90" y="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9" name="Freeform 86"/>
            <p:cNvSpPr>
              <a:spLocks/>
            </p:cNvSpPr>
            <p:nvPr/>
          </p:nvSpPr>
          <p:spPr bwMode="auto">
            <a:xfrm>
              <a:off x="4680" y="2877"/>
              <a:ext cx="30" cy="30"/>
            </a:xfrm>
            <a:custGeom>
              <a:avLst/>
              <a:gdLst>
                <a:gd name="T0" fmla="*/ 30 w 30"/>
                <a:gd name="T1" fmla="*/ 30 h 30"/>
                <a:gd name="T2" fmla="*/ 0 w 30"/>
                <a:gd name="T3" fmla="*/ 0 h 30"/>
                <a:gd name="T4" fmla="*/ 30 w 30"/>
                <a:gd name="T5" fmla="*/ 0 h 30"/>
                <a:gd name="T6" fmla="*/ 30 w 3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0">
                  <a:moveTo>
                    <a:pt x="30" y="3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670905" y="3282482"/>
            <a:ext cx="5124984" cy="11334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3DAB"/>
            </a:solidFill>
            <a:prstDash val="sys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We can create and determine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new dependent (</a:t>
            </a:r>
            <a:r>
              <a:rPr lang="en-US" sz="1400" b="1" dirty="0" err="1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) or independent</a:t>
            </a: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variables (RPM, Volume, Watts)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 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 R based on the formulas</a:t>
            </a:r>
            <a:endParaRPr lang="en-US" sz="1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0905" y="4866680"/>
            <a:ext cx="5124984" cy="11334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3DAB"/>
            </a:solidFill>
            <a:prstDash val="sys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0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By applying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cluster analysis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observing patterns and trends on the 4 data visualization attached helps us to draw conclusions even faster</a:t>
            </a:r>
            <a:endParaRPr lang="en-US" sz="1400" b="1" dirty="0">
              <a:solidFill>
                <a:schemeClr val="accent3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3255" y="3006949"/>
            <a:ext cx="756375" cy="757451"/>
            <a:chOff x="4964737" y="2258092"/>
            <a:chExt cx="612775" cy="612775"/>
          </a:xfrm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Oval 15"/>
            <p:cNvSpPr/>
            <p:nvPr/>
          </p:nvSpPr>
          <p:spPr bwMode="ltGray">
            <a:xfrm>
              <a:off x="4964737" y="2258092"/>
              <a:ext cx="612775" cy="612775"/>
            </a:xfrm>
            <a:prstGeom prst="ellipse">
              <a:avLst/>
            </a:prstGeom>
            <a:solidFill>
              <a:srgbClr val="003DAB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7" name="Freeform 430"/>
            <p:cNvSpPr>
              <a:spLocks noEditPoints="1"/>
            </p:cNvSpPr>
            <p:nvPr/>
          </p:nvSpPr>
          <p:spPr bwMode="auto">
            <a:xfrm>
              <a:off x="5058122" y="2398142"/>
              <a:ext cx="434976" cy="313242"/>
            </a:xfrm>
            <a:custGeom>
              <a:avLst/>
              <a:gdLst>
                <a:gd name="T0" fmla="*/ 1383 w 1465"/>
                <a:gd name="T1" fmla="*/ 365 h 1053"/>
                <a:gd name="T2" fmla="*/ 1416 w 1465"/>
                <a:gd name="T3" fmla="*/ 331 h 1053"/>
                <a:gd name="T4" fmla="*/ 1420 w 1465"/>
                <a:gd name="T5" fmla="*/ 283 h 1053"/>
                <a:gd name="T6" fmla="*/ 1399 w 1465"/>
                <a:gd name="T7" fmla="*/ 248 h 1053"/>
                <a:gd name="T8" fmla="*/ 1354 w 1465"/>
                <a:gd name="T9" fmla="*/ 230 h 1053"/>
                <a:gd name="T10" fmla="*/ 1205 w 1465"/>
                <a:gd name="T11" fmla="*/ 172 h 1053"/>
                <a:gd name="T12" fmla="*/ 1112 w 1465"/>
                <a:gd name="T13" fmla="*/ 24 h 1053"/>
                <a:gd name="T14" fmla="*/ 720 w 1465"/>
                <a:gd name="T15" fmla="*/ 0 h 1053"/>
                <a:gd name="T16" fmla="*/ 363 w 1465"/>
                <a:gd name="T17" fmla="*/ 14 h 1053"/>
                <a:gd name="T18" fmla="*/ 284 w 1465"/>
                <a:gd name="T19" fmla="*/ 127 h 1053"/>
                <a:gd name="T20" fmla="*/ 117 w 1465"/>
                <a:gd name="T21" fmla="*/ 230 h 1053"/>
                <a:gd name="T22" fmla="*/ 73 w 1465"/>
                <a:gd name="T23" fmla="*/ 243 h 1053"/>
                <a:gd name="T24" fmla="*/ 44 w 1465"/>
                <a:gd name="T25" fmla="*/ 283 h 1053"/>
                <a:gd name="T26" fmla="*/ 47 w 1465"/>
                <a:gd name="T27" fmla="*/ 325 h 1053"/>
                <a:gd name="T28" fmla="*/ 76 w 1465"/>
                <a:gd name="T29" fmla="*/ 361 h 1053"/>
                <a:gd name="T30" fmla="*/ 86 w 1465"/>
                <a:gd name="T31" fmla="*/ 397 h 1053"/>
                <a:gd name="T32" fmla="*/ 25 w 1465"/>
                <a:gd name="T33" fmla="*/ 457 h 1053"/>
                <a:gd name="T34" fmla="*/ 0 w 1465"/>
                <a:gd name="T35" fmla="*/ 535 h 1053"/>
                <a:gd name="T36" fmla="*/ 14 w 1465"/>
                <a:gd name="T37" fmla="*/ 781 h 1053"/>
                <a:gd name="T38" fmla="*/ 52 w 1465"/>
                <a:gd name="T39" fmla="*/ 973 h 1053"/>
                <a:gd name="T40" fmla="*/ 77 w 1465"/>
                <a:gd name="T41" fmla="*/ 1027 h 1053"/>
                <a:gd name="T42" fmla="*/ 131 w 1465"/>
                <a:gd name="T43" fmla="*/ 1052 h 1053"/>
                <a:gd name="T44" fmla="*/ 324 w 1465"/>
                <a:gd name="T45" fmla="*/ 1046 h 1053"/>
                <a:gd name="T46" fmla="*/ 369 w 1465"/>
                <a:gd name="T47" fmla="*/ 1006 h 1053"/>
                <a:gd name="T48" fmla="*/ 379 w 1465"/>
                <a:gd name="T49" fmla="*/ 824 h 1053"/>
                <a:gd name="T50" fmla="*/ 1093 w 1465"/>
                <a:gd name="T51" fmla="*/ 998 h 1053"/>
                <a:gd name="T52" fmla="*/ 1133 w 1465"/>
                <a:gd name="T53" fmla="*/ 1042 h 1053"/>
                <a:gd name="T54" fmla="*/ 1325 w 1465"/>
                <a:gd name="T55" fmla="*/ 1053 h 1053"/>
                <a:gd name="T56" fmla="*/ 1381 w 1465"/>
                <a:gd name="T57" fmla="*/ 1033 h 1053"/>
                <a:gd name="T58" fmla="*/ 1413 w 1465"/>
                <a:gd name="T59" fmla="*/ 982 h 1053"/>
                <a:gd name="T60" fmla="*/ 1443 w 1465"/>
                <a:gd name="T61" fmla="*/ 791 h 1053"/>
                <a:gd name="T62" fmla="*/ 1465 w 1465"/>
                <a:gd name="T63" fmla="*/ 535 h 1053"/>
                <a:gd name="T64" fmla="*/ 1451 w 1465"/>
                <a:gd name="T65" fmla="*/ 476 h 1053"/>
                <a:gd name="T66" fmla="*/ 1388 w 1465"/>
                <a:gd name="T67" fmla="*/ 403 h 1053"/>
                <a:gd name="T68" fmla="*/ 282 w 1465"/>
                <a:gd name="T69" fmla="*/ 680 h 1053"/>
                <a:gd name="T70" fmla="*/ 217 w 1465"/>
                <a:gd name="T71" fmla="*/ 701 h 1053"/>
                <a:gd name="T72" fmla="*/ 88 w 1465"/>
                <a:gd name="T73" fmla="*/ 669 h 1053"/>
                <a:gd name="T74" fmla="*/ 59 w 1465"/>
                <a:gd name="T75" fmla="*/ 630 h 1053"/>
                <a:gd name="T76" fmla="*/ 57 w 1465"/>
                <a:gd name="T77" fmla="*/ 584 h 1053"/>
                <a:gd name="T78" fmla="*/ 85 w 1465"/>
                <a:gd name="T79" fmla="*/ 533 h 1053"/>
                <a:gd name="T80" fmla="*/ 130 w 1465"/>
                <a:gd name="T81" fmla="*/ 512 h 1053"/>
                <a:gd name="T82" fmla="*/ 254 w 1465"/>
                <a:gd name="T83" fmla="*/ 559 h 1053"/>
                <a:gd name="T84" fmla="*/ 305 w 1465"/>
                <a:gd name="T85" fmla="*/ 625 h 1053"/>
                <a:gd name="T86" fmla="*/ 268 w 1465"/>
                <a:gd name="T87" fmla="*/ 301 h 1053"/>
                <a:gd name="T88" fmla="*/ 362 w 1465"/>
                <a:gd name="T89" fmla="*/ 113 h 1053"/>
                <a:gd name="T90" fmla="*/ 403 w 1465"/>
                <a:gd name="T91" fmla="*/ 62 h 1053"/>
                <a:gd name="T92" fmla="*/ 1080 w 1465"/>
                <a:gd name="T93" fmla="*/ 78 h 1053"/>
                <a:gd name="T94" fmla="*/ 1155 w 1465"/>
                <a:gd name="T95" fmla="*/ 209 h 1053"/>
                <a:gd name="T96" fmla="*/ 1303 w 1465"/>
                <a:gd name="T97" fmla="*/ 689 h 1053"/>
                <a:gd name="T98" fmla="*/ 1207 w 1465"/>
                <a:gd name="T99" fmla="*/ 695 h 1053"/>
                <a:gd name="T100" fmla="*/ 1160 w 1465"/>
                <a:gd name="T101" fmla="*/ 643 h 1053"/>
                <a:gd name="T102" fmla="*/ 1186 w 1465"/>
                <a:gd name="T103" fmla="*/ 577 h 1053"/>
                <a:gd name="T104" fmla="*/ 1321 w 1465"/>
                <a:gd name="T105" fmla="*/ 514 h 1053"/>
                <a:gd name="T106" fmla="*/ 1363 w 1465"/>
                <a:gd name="T107" fmla="*/ 519 h 1053"/>
                <a:gd name="T108" fmla="*/ 1400 w 1465"/>
                <a:gd name="T109" fmla="*/ 559 h 1053"/>
                <a:gd name="T110" fmla="*/ 1409 w 1465"/>
                <a:gd name="T111" fmla="*/ 609 h 1053"/>
                <a:gd name="T112" fmla="*/ 1392 w 1465"/>
                <a:gd name="T113" fmla="*/ 656 h 1053"/>
                <a:gd name="T114" fmla="*/ 1357 w 1465"/>
                <a:gd name="T115" fmla="*/ 678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5" h="1053">
                  <a:moveTo>
                    <a:pt x="1379" y="397"/>
                  </a:moveTo>
                  <a:lnTo>
                    <a:pt x="1379" y="397"/>
                  </a:lnTo>
                  <a:lnTo>
                    <a:pt x="1338" y="379"/>
                  </a:lnTo>
                  <a:lnTo>
                    <a:pt x="1369" y="370"/>
                  </a:lnTo>
                  <a:lnTo>
                    <a:pt x="1369" y="370"/>
                  </a:lnTo>
                  <a:lnTo>
                    <a:pt x="1377" y="368"/>
                  </a:lnTo>
                  <a:lnTo>
                    <a:pt x="1383" y="365"/>
                  </a:lnTo>
                  <a:lnTo>
                    <a:pt x="1389" y="361"/>
                  </a:lnTo>
                  <a:lnTo>
                    <a:pt x="1395" y="358"/>
                  </a:lnTo>
                  <a:lnTo>
                    <a:pt x="1401" y="353"/>
                  </a:lnTo>
                  <a:lnTo>
                    <a:pt x="1405" y="348"/>
                  </a:lnTo>
                  <a:lnTo>
                    <a:pt x="1409" y="343"/>
                  </a:lnTo>
                  <a:lnTo>
                    <a:pt x="1413" y="338"/>
                  </a:lnTo>
                  <a:lnTo>
                    <a:pt x="1416" y="331"/>
                  </a:lnTo>
                  <a:lnTo>
                    <a:pt x="1419" y="325"/>
                  </a:lnTo>
                  <a:lnTo>
                    <a:pt x="1420" y="318"/>
                  </a:lnTo>
                  <a:lnTo>
                    <a:pt x="1422" y="312"/>
                  </a:lnTo>
                  <a:lnTo>
                    <a:pt x="1422" y="304"/>
                  </a:lnTo>
                  <a:lnTo>
                    <a:pt x="1422" y="297"/>
                  </a:lnTo>
                  <a:lnTo>
                    <a:pt x="1421" y="290"/>
                  </a:lnTo>
                  <a:lnTo>
                    <a:pt x="1420" y="283"/>
                  </a:lnTo>
                  <a:lnTo>
                    <a:pt x="1420" y="283"/>
                  </a:lnTo>
                  <a:lnTo>
                    <a:pt x="1418" y="276"/>
                  </a:lnTo>
                  <a:lnTo>
                    <a:pt x="1415" y="269"/>
                  </a:lnTo>
                  <a:lnTo>
                    <a:pt x="1412" y="264"/>
                  </a:lnTo>
                  <a:lnTo>
                    <a:pt x="1407" y="257"/>
                  </a:lnTo>
                  <a:lnTo>
                    <a:pt x="1403" y="253"/>
                  </a:lnTo>
                  <a:lnTo>
                    <a:pt x="1399" y="248"/>
                  </a:lnTo>
                  <a:lnTo>
                    <a:pt x="1393" y="243"/>
                  </a:lnTo>
                  <a:lnTo>
                    <a:pt x="1388" y="240"/>
                  </a:lnTo>
                  <a:lnTo>
                    <a:pt x="1381" y="237"/>
                  </a:lnTo>
                  <a:lnTo>
                    <a:pt x="1375" y="235"/>
                  </a:lnTo>
                  <a:lnTo>
                    <a:pt x="1368" y="232"/>
                  </a:lnTo>
                  <a:lnTo>
                    <a:pt x="1362" y="231"/>
                  </a:lnTo>
                  <a:lnTo>
                    <a:pt x="1354" y="230"/>
                  </a:lnTo>
                  <a:lnTo>
                    <a:pt x="1348" y="230"/>
                  </a:lnTo>
                  <a:lnTo>
                    <a:pt x="1340" y="231"/>
                  </a:lnTo>
                  <a:lnTo>
                    <a:pt x="1334" y="232"/>
                  </a:lnTo>
                  <a:lnTo>
                    <a:pt x="1245" y="256"/>
                  </a:lnTo>
                  <a:lnTo>
                    <a:pt x="1245" y="256"/>
                  </a:lnTo>
                  <a:lnTo>
                    <a:pt x="1225" y="214"/>
                  </a:lnTo>
                  <a:lnTo>
                    <a:pt x="1205" y="172"/>
                  </a:lnTo>
                  <a:lnTo>
                    <a:pt x="1182" y="127"/>
                  </a:lnTo>
                  <a:lnTo>
                    <a:pt x="1155" y="82"/>
                  </a:lnTo>
                  <a:lnTo>
                    <a:pt x="1155" y="82"/>
                  </a:lnTo>
                  <a:lnTo>
                    <a:pt x="1144" y="63"/>
                  </a:lnTo>
                  <a:lnTo>
                    <a:pt x="1134" y="48"/>
                  </a:lnTo>
                  <a:lnTo>
                    <a:pt x="1123" y="35"/>
                  </a:lnTo>
                  <a:lnTo>
                    <a:pt x="1112" y="24"/>
                  </a:lnTo>
                  <a:lnTo>
                    <a:pt x="1102" y="14"/>
                  </a:lnTo>
                  <a:lnTo>
                    <a:pt x="1091" y="8"/>
                  </a:lnTo>
                  <a:lnTo>
                    <a:pt x="1078" y="4"/>
                  </a:lnTo>
                  <a:lnTo>
                    <a:pt x="1065" y="0"/>
                  </a:lnTo>
                  <a:lnTo>
                    <a:pt x="1065" y="0"/>
                  </a:lnTo>
                  <a:lnTo>
                    <a:pt x="720" y="0"/>
                  </a:lnTo>
                  <a:lnTo>
                    <a:pt x="720" y="0"/>
                  </a:lnTo>
                  <a:lnTo>
                    <a:pt x="647" y="0"/>
                  </a:lnTo>
                  <a:lnTo>
                    <a:pt x="647" y="0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87" y="4"/>
                  </a:lnTo>
                  <a:lnTo>
                    <a:pt x="375" y="8"/>
                  </a:lnTo>
                  <a:lnTo>
                    <a:pt x="363" y="14"/>
                  </a:lnTo>
                  <a:lnTo>
                    <a:pt x="352" y="24"/>
                  </a:lnTo>
                  <a:lnTo>
                    <a:pt x="342" y="35"/>
                  </a:lnTo>
                  <a:lnTo>
                    <a:pt x="332" y="48"/>
                  </a:lnTo>
                  <a:lnTo>
                    <a:pt x="321" y="63"/>
                  </a:lnTo>
                  <a:lnTo>
                    <a:pt x="310" y="82"/>
                  </a:lnTo>
                  <a:lnTo>
                    <a:pt x="310" y="82"/>
                  </a:lnTo>
                  <a:lnTo>
                    <a:pt x="284" y="127"/>
                  </a:lnTo>
                  <a:lnTo>
                    <a:pt x="260" y="172"/>
                  </a:lnTo>
                  <a:lnTo>
                    <a:pt x="240" y="214"/>
                  </a:lnTo>
                  <a:lnTo>
                    <a:pt x="221" y="256"/>
                  </a:lnTo>
                  <a:lnTo>
                    <a:pt x="132" y="232"/>
                  </a:lnTo>
                  <a:lnTo>
                    <a:pt x="132" y="232"/>
                  </a:lnTo>
                  <a:lnTo>
                    <a:pt x="125" y="231"/>
                  </a:lnTo>
                  <a:lnTo>
                    <a:pt x="117" y="230"/>
                  </a:lnTo>
                  <a:lnTo>
                    <a:pt x="111" y="230"/>
                  </a:lnTo>
                  <a:lnTo>
                    <a:pt x="104" y="231"/>
                  </a:lnTo>
                  <a:lnTo>
                    <a:pt x="96" y="232"/>
                  </a:lnTo>
                  <a:lnTo>
                    <a:pt x="90" y="235"/>
                  </a:lnTo>
                  <a:lnTo>
                    <a:pt x="83" y="237"/>
                  </a:lnTo>
                  <a:lnTo>
                    <a:pt x="78" y="240"/>
                  </a:lnTo>
                  <a:lnTo>
                    <a:pt x="73" y="243"/>
                  </a:lnTo>
                  <a:lnTo>
                    <a:pt x="67" y="248"/>
                  </a:lnTo>
                  <a:lnTo>
                    <a:pt x="62" y="253"/>
                  </a:lnTo>
                  <a:lnTo>
                    <a:pt x="57" y="257"/>
                  </a:lnTo>
                  <a:lnTo>
                    <a:pt x="53" y="264"/>
                  </a:lnTo>
                  <a:lnTo>
                    <a:pt x="50" y="269"/>
                  </a:lnTo>
                  <a:lnTo>
                    <a:pt x="47" y="276"/>
                  </a:lnTo>
                  <a:lnTo>
                    <a:pt x="44" y="283"/>
                  </a:lnTo>
                  <a:lnTo>
                    <a:pt x="44" y="283"/>
                  </a:lnTo>
                  <a:lnTo>
                    <a:pt x="43" y="290"/>
                  </a:lnTo>
                  <a:lnTo>
                    <a:pt x="42" y="297"/>
                  </a:lnTo>
                  <a:lnTo>
                    <a:pt x="42" y="304"/>
                  </a:lnTo>
                  <a:lnTo>
                    <a:pt x="43" y="312"/>
                  </a:lnTo>
                  <a:lnTo>
                    <a:pt x="44" y="318"/>
                  </a:lnTo>
                  <a:lnTo>
                    <a:pt x="47" y="325"/>
                  </a:lnTo>
                  <a:lnTo>
                    <a:pt x="49" y="331"/>
                  </a:lnTo>
                  <a:lnTo>
                    <a:pt x="52" y="338"/>
                  </a:lnTo>
                  <a:lnTo>
                    <a:pt x="55" y="343"/>
                  </a:lnTo>
                  <a:lnTo>
                    <a:pt x="60" y="348"/>
                  </a:lnTo>
                  <a:lnTo>
                    <a:pt x="65" y="353"/>
                  </a:lnTo>
                  <a:lnTo>
                    <a:pt x="70" y="358"/>
                  </a:lnTo>
                  <a:lnTo>
                    <a:pt x="76" y="361"/>
                  </a:lnTo>
                  <a:lnTo>
                    <a:pt x="82" y="365"/>
                  </a:lnTo>
                  <a:lnTo>
                    <a:pt x="89" y="368"/>
                  </a:lnTo>
                  <a:lnTo>
                    <a:pt x="95" y="370"/>
                  </a:lnTo>
                  <a:lnTo>
                    <a:pt x="128" y="379"/>
                  </a:lnTo>
                  <a:lnTo>
                    <a:pt x="128" y="379"/>
                  </a:lnTo>
                  <a:lnTo>
                    <a:pt x="86" y="397"/>
                  </a:lnTo>
                  <a:lnTo>
                    <a:pt x="86" y="397"/>
                  </a:lnTo>
                  <a:lnTo>
                    <a:pt x="77" y="403"/>
                  </a:lnTo>
                  <a:lnTo>
                    <a:pt x="68" y="408"/>
                  </a:lnTo>
                  <a:lnTo>
                    <a:pt x="61" y="415"/>
                  </a:lnTo>
                  <a:lnTo>
                    <a:pt x="52" y="422"/>
                  </a:lnTo>
                  <a:lnTo>
                    <a:pt x="44" y="430"/>
                  </a:lnTo>
                  <a:lnTo>
                    <a:pt x="38" y="438"/>
                  </a:lnTo>
                  <a:lnTo>
                    <a:pt x="25" y="457"/>
                  </a:lnTo>
                  <a:lnTo>
                    <a:pt x="14" y="476"/>
                  </a:lnTo>
                  <a:lnTo>
                    <a:pt x="10" y="486"/>
                  </a:lnTo>
                  <a:lnTo>
                    <a:pt x="6" y="496"/>
                  </a:lnTo>
                  <a:lnTo>
                    <a:pt x="3" y="506"/>
                  </a:lnTo>
                  <a:lnTo>
                    <a:pt x="2" y="515"/>
                  </a:lnTo>
                  <a:lnTo>
                    <a:pt x="0" y="525"/>
                  </a:lnTo>
                  <a:lnTo>
                    <a:pt x="0" y="535"/>
                  </a:lnTo>
                  <a:lnTo>
                    <a:pt x="0" y="535"/>
                  </a:lnTo>
                  <a:lnTo>
                    <a:pt x="0" y="733"/>
                  </a:lnTo>
                  <a:lnTo>
                    <a:pt x="0" y="733"/>
                  </a:lnTo>
                  <a:lnTo>
                    <a:pt x="1" y="746"/>
                  </a:lnTo>
                  <a:lnTo>
                    <a:pt x="3" y="758"/>
                  </a:lnTo>
                  <a:lnTo>
                    <a:pt x="8" y="770"/>
                  </a:lnTo>
                  <a:lnTo>
                    <a:pt x="14" y="781"/>
                  </a:lnTo>
                  <a:lnTo>
                    <a:pt x="22" y="791"/>
                  </a:lnTo>
                  <a:lnTo>
                    <a:pt x="30" y="800"/>
                  </a:lnTo>
                  <a:lnTo>
                    <a:pt x="40" y="808"/>
                  </a:lnTo>
                  <a:lnTo>
                    <a:pt x="51" y="815"/>
                  </a:lnTo>
                  <a:lnTo>
                    <a:pt x="51" y="963"/>
                  </a:lnTo>
                  <a:lnTo>
                    <a:pt x="51" y="963"/>
                  </a:lnTo>
                  <a:lnTo>
                    <a:pt x="52" y="973"/>
                  </a:lnTo>
                  <a:lnTo>
                    <a:pt x="53" y="982"/>
                  </a:lnTo>
                  <a:lnTo>
                    <a:pt x="55" y="990"/>
                  </a:lnTo>
                  <a:lnTo>
                    <a:pt x="59" y="998"/>
                  </a:lnTo>
                  <a:lnTo>
                    <a:pt x="62" y="1006"/>
                  </a:lnTo>
                  <a:lnTo>
                    <a:pt x="66" y="1013"/>
                  </a:lnTo>
                  <a:lnTo>
                    <a:pt x="72" y="1021"/>
                  </a:lnTo>
                  <a:lnTo>
                    <a:pt x="77" y="1027"/>
                  </a:lnTo>
                  <a:lnTo>
                    <a:pt x="83" y="1033"/>
                  </a:lnTo>
                  <a:lnTo>
                    <a:pt x="91" y="1038"/>
                  </a:lnTo>
                  <a:lnTo>
                    <a:pt x="98" y="1042"/>
                  </a:lnTo>
                  <a:lnTo>
                    <a:pt x="106" y="1046"/>
                  </a:lnTo>
                  <a:lnTo>
                    <a:pt x="114" y="1049"/>
                  </a:lnTo>
                  <a:lnTo>
                    <a:pt x="123" y="1051"/>
                  </a:lnTo>
                  <a:lnTo>
                    <a:pt x="131" y="1052"/>
                  </a:lnTo>
                  <a:lnTo>
                    <a:pt x="141" y="1053"/>
                  </a:lnTo>
                  <a:lnTo>
                    <a:pt x="289" y="1053"/>
                  </a:lnTo>
                  <a:lnTo>
                    <a:pt x="289" y="1053"/>
                  </a:lnTo>
                  <a:lnTo>
                    <a:pt x="299" y="1052"/>
                  </a:lnTo>
                  <a:lnTo>
                    <a:pt x="308" y="1051"/>
                  </a:lnTo>
                  <a:lnTo>
                    <a:pt x="317" y="1049"/>
                  </a:lnTo>
                  <a:lnTo>
                    <a:pt x="324" y="1046"/>
                  </a:lnTo>
                  <a:lnTo>
                    <a:pt x="333" y="1042"/>
                  </a:lnTo>
                  <a:lnTo>
                    <a:pt x="340" y="1038"/>
                  </a:lnTo>
                  <a:lnTo>
                    <a:pt x="347" y="1033"/>
                  </a:lnTo>
                  <a:lnTo>
                    <a:pt x="353" y="1027"/>
                  </a:lnTo>
                  <a:lnTo>
                    <a:pt x="359" y="1021"/>
                  </a:lnTo>
                  <a:lnTo>
                    <a:pt x="364" y="1013"/>
                  </a:lnTo>
                  <a:lnTo>
                    <a:pt x="369" y="1006"/>
                  </a:lnTo>
                  <a:lnTo>
                    <a:pt x="372" y="998"/>
                  </a:lnTo>
                  <a:lnTo>
                    <a:pt x="375" y="990"/>
                  </a:lnTo>
                  <a:lnTo>
                    <a:pt x="377" y="982"/>
                  </a:lnTo>
                  <a:lnTo>
                    <a:pt x="378" y="973"/>
                  </a:lnTo>
                  <a:lnTo>
                    <a:pt x="379" y="963"/>
                  </a:lnTo>
                  <a:lnTo>
                    <a:pt x="379" y="824"/>
                  </a:lnTo>
                  <a:lnTo>
                    <a:pt x="379" y="824"/>
                  </a:lnTo>
                  <a:lnTo>
                    <a:pt x="1085" y="824"/>
                  </a:lnTo>
                  <a:lnTo>
                    <a:pt x="1085" y="963"/>
                  </a:lnTo>
                  <a:lnTo>
                    <a:pt x="1085" y="963"/>
                  </a:lnTo>
                  <a:lnTo>
                    <a:pt x="1086" y="973"/>
                  </a:lnTo>
                  <a:lnTo>
                    <a:pt x="1087" y="982"/>
                  </a:lnTo>
                  <a:lnTo>
                    <a:pt x="1090" y="990"/>
                  </a:lnTo>
                  <a:lnTo>
                    <a:pt x="1093" y="998"/>
                  </a:lnTo>
                  <a:lnTo>
                    <a:pt x="1096" y="1006"/>
                  </a:lnTo>
                  <a:lnTo>
                    <a:pt x="1100" y="1013"/>
                  </a:lnTo>
                  <a:lnTo>
                    <a:pt x="1106" y="1021"/>
                  </a:lnTo>
                  <a:lnTo>
                    <a:pt x="1112" y="1027"/>
                  </a:lnTo>
                  <a:lnTo>
                    <a:pt x="1118" y="1033"/>
                  </a:lnTo>
                  <a:lnTo>
                    <a:pt x="1125" y="1038"/>
                  </a:lnTo>
                  <a:lnTo>
                    <a:pt x="1133" y="1042"/>
                  </a:lnTo>
                  <a:lnTo>
                    <a:pt x="1141" y="1046"/>
                  </a:lnTo>
                  <a:lnTo>
                    <a:pt x="1148" y="1049"/>
                  </a:lnTo>
                  <a:lnTo>
                    <a:pt x="1157" y="1051"/>
                  </a:lnTo>
                  <a:lnTo>
                    <a:pt x="1167" y="1052"/>
                  </a:lnTo>
                  <a:lnTo>
                    <a:pt x="1175" y="1053"/>
                  </a:lnTo>
                  <a:lnTo>
                    <a:pt x="1325" y="1053"/>
                  </a:lnTo>
                  <a:lnTo>
                    <a:pt x="1325" y="1053"/>
                  </a:lnTo>
                  <a:lnTo>
                    <a:pt x="1334" y="1052"/>
                  </a:lnTo>
                  <a:lnTo>
                    <a:pt x="1342" y="1051"/>
                  </a:lnTo>
                  <a:lnTo>
                    <a:pt x="1351" y="1049"/>
                  </a:lnTo>
                  <a:lnTo>
                    <a:pt x="1360" y="1046"/>
                  </a:lnTo>
                  <a:lnTo>
                    <a:pt x="1367" y="1042"/>
                  </a:lnTo>
                  <a:lnTo>
                    <a:pt x="1375" y="1038"/>
                  </a:lnTo>
                  <a:lnTo>
                    <a:pt x="1381" y="1033"/>
                  </a:lnTo>
                  <a:lnTo>
                    <a:pt x="1388" y="1027"/>
                  </a:lnTo>
                  <a:lnTo>
                    <a:pt x="1393" y="1021"/>
                  </a:lnTo>
                  <a:lnTo>
                    <a:pt x="1399" y="1013"/>
                  </a:lnTo>
                  <a:lnTo>
                    <a:pt x="1403" y="1006"/>
                  </a:lnTo>
                  <a:lnTo>
                    <a:pt x="1407" y="998"/>
                  </a:lnTo>
                  <a:lnTo>
                    <a:pt x="1409" y="990"/>
                  </a:lnTo>
                  <a:lnTo>
                    <a:pt x="1413" y="982"/>
                  </a:lnTo>
                  <a:lnTo>
                    <a:pt x="1414" y="973"/>
                  </a:lnTo>
                  <a:lnTo>
                    <a:pt x="1414" y="963"/>
                  </a:lnTo>
                  <a:lnTo>
                    <a:pt x="1414" y="815"/>
                  </a:lnTo>
                  <a:lnTo>
                    <a:pt x="1414" y="815"/>
                  </a:lnTo>
                  <a:lnTo>
                    <a:pt x="1425" y="808"/>
                  </a:lnTo>
                  <a:lnTo>
                    <a:pt x="1434" y="800"/>
                  </a:lnTo>
                  <a:lnTo>
                    <a:pt x="1443" y="791"/>
                  </a:lnTo>
                  <a:lnTo>
                    <a:pt x="1451" y="781"/>
                  </a:lnTo>
                  <a:lnTo>
                    <a:pt x="1457" y="770"/>
                  </a:lnTo>
                  <a:lnTo>
                    <a:pt x="1462" y="758"/>
                  </a:lnTo>
                  <a:lnTo>
                    <a:pt x="1465" y="746"/>
                  </a:lnTo>
                  <a:lnTo>
                    <a:pt x="1465" y="733"/>
                  </a:lnTo>
                  <a:lnTo>
                    <a:pt x="1465" y="733"/>
                  </a:lnTo>
                  <a:lnTo>
                    <a:pt x="1465" y="535"/>
                  </a:lnTo>
                  <a:lnTo>
                    <a:pt x="1465" y="535"/>
                  </a:lnTo>
                  <a:lnTo>
                    <a:pt x="1465" y="525"/>
                  </a:lnTo>
                  <a:lnTo>
                    <a:pt x="1464" y="515"/>
                  </a:lnTo>
                  <a:lnTo>
                    <a:pt x="1462" y="506"/>
                  </a:lnTo>
                  <a:lnTo>
                    <a:pt x="1458" y="496"/>
                  </a:lnTo>
                  <a:lnTo>
                    <a:pt x="1455" y="486"/>
                  </a:lnTo>
                  <a:lnTo>
                    <a:pt x="1451" y="476"/>
                  </a:lnTo>
                  <a:lnTo>
                    <a:pt x="1440" y="457"/>
                  </a:lnTo>
                  <a:lnTo>
                    <a:pt x="1428" y="438"/>
                  </a:lnTo>
                  <a:lnTo>
                    <a:pt x="1420" y="430"/>
                  </a:lnTo>
                  <a:lnTo>
                    <a:pt x="1413" y="422"/>
                  </a:lnTo>
                  <a:lnTo>
                    <a:pt x="1405" y="415"/>
                  </a:lnTo>
                  <a:lnTo>
                    <a:pt x="1396" y="408"/>
                  </a:lnTo>
                  <a:lnTo>
                    <a:pt x="1388" y="403"/>
                  </a:lnTo>
                  <a:lnTo>
                    <a:pt x="1379" y="397"/>
                  </a:lnTo>
                  <a:lnTo>
                    <a:pt x="1379" y="397"/>
                  </a:lnTo>
                  <a:close/>
                  <a:moveTo>
                    <a:pt x="304" y="649"/>
                  </a:moveTo>
                  <a:lnTo>
                    <a:pt x="304" y="649"/>
                  </a:lnTo>
                  <a:lnTo>
                    <a:pt x="298" y="661"/>
                  </a:lnTo>
                  <a:lnTo>
                    <a:pt x="291" y="670"/>
                  </a:lnTo>
                  <a:lnTo>
                    <a:pt x="282" y="680"/>
                  </a:lnTo>
                  <a:lnTo>
                    <a:pt x="270" y="689"/>
                  </a:lnTo>
                  <a:lnTo>
                    <a:pt x="258" y="695"/>
                  </a:lnTo>
                  <a:lnTo>
                    <a:pt x="245" y="700"/>
                  </a:lnTo>
                  <a:lnTo>
                    <a:pt x="237" y="701"/>
                  </a:lnTo>
                  <a:lnTo>
                    <a:pt x="231" y="702"/>
                  </a:lnTo>
                  <a:lnTo>
                    <a:pt x="223" y="702"/>
                  </a:lnTo>
                  <a:lnTo>
                    <a:pt x="217" y="701"/>
                  </a:lnTo>
                  <a:lnTo>
                    <a:pt x="217" y="701"/>
                  </a:lnTo>
                  <a:lnTo>
                    <a:pt x="163" y="689"/>
                  </a:lnTo>
                  <a:lnTo>
                    <a:pt x="108" y="678"/>
                  </a:lnTo>
                  <a:lnTo>
                    <a:pt x="108" y="678"/>
                  </a:lnTo>
                  <a:lnTo>
                    <a:pt x="101" y="676"/>
                  </a:lnTo>
                  <a:lnTo>
                    <a:pt x="94" y="673"/>
                  </a:lnTo>
                  <a:lnTo>
                    <a:pt x="88" y="669"/>
                  </a:lnTo>
                  <a:lnTo>
                    <a:pt x="82" y="666"/>
                  </a:lnTo>
                  <a:lnTo>
                    <a:pt x="77" y="661"/>
                  </a:lnTo>
                  <a:lnTo>
                    <a:pt x="73" y="656"/>
                  </a:lnTo>
                  <a:lnTo>
                    <a:pt x="68" y="650"/>
                  </a:lnTo>
                  <a:lnTo>
                    <a:pt x="65" y="644"/>
                  </a:lnTo>
                  <a:lnTo>
                    <a:pt x="62" y="638"/>
                  </a:lnTo>
                  <a:lnTo>
                    <a:pt x="59" y="630"/>
                  </a:lnTo>
                  <a:lnTo>
                    <a:pt x="57" y="624"/>
                  </a:lnTo>
                  <a:lnTo>
                    <a:pt x="55" y="616"/>
                  </a:lnTo>
                  <a:lnTo>
                    <a:pt x="55" y="609"/>
                  </a:lnTo>
                  <a:lnTo>
                    <a:pt x="55" y="600"/>
                  </a:lnTo>
                  <a:lnTo>
                    <a:pt x="56" y="592"/>
                  </a:lnTo>
                  <a:lnTo>
                    <a:pt x="57" y="584"/>
                  </a:lnTo>
                  <a:lnTo>
                    <a:pt x="57" y="584"/>
                  </a:lnTo>
                  <a:lnTo>
                    <a:pt x="60" y="575"/>
                  </a:lnTo>
                  <a:lnTo>
                    <a:pt x="62" y="566"/>
                  </a:lnTo>
                  <a:lnTo>
                    <a:pt x="66" y="559"/>
                  </a:lnTo>
                  <a:lnTo>
                    <a:pt x="69" y="551"/>
                  </a:lnTo>
                  <a:lnTo>
                    <a:pt x="74" y="545"/>
                  </a:lnTo>
                  <a:lnTo>
                    <a:pt x="79" y="538"/>
                  </a:lnTo>
                  <a:lnTo>
                    <a:pt x="85" y="533"/>
                  </a:lnTo>
                  <a:lnTo>
                    <a:pt x="90" y="527"/>
                  </a:lnTo>
                  <a:lnTo>
                    <a:pt x="96" y="523"/>
                  </a:lnTo>
                  <a:lnTo>
                    <a:pt x="102" y="519"/>
                  </a:lnTo>
                  <a:lnTo>
                    <a:pt x="108" y="515"/>
                  </a:lnTo>
                  <a:lnTo>
                    <a:pt x="116" y="513"/>
                  </a:lnTo>
                  <a:lnTo>
                    <a:pt x="123" y="512"/>
                  </a:lnTo>
                  <a:lnTo>
                    <a:pt x="130" y="512"/>
                  </a:lnTo>
                  <a:lnTo>
                    <a:pt x="137" y="513"/>
                  </a:lnTo>
                  <a:lnTo>
                    <a:pt x="144" y="514"/>
                  </a:lnTo>
                  <a:lnTo>
                    <a:pt x="144" y="514"/>
                  </a:lnTo>
                  <a:lnTo>
                    <a:pt x="171" y="524"/>
                  </a:lnTo>
                  <a:lnTo>
                    <a:pt x="198" y="534"/>
                  </a:lnTo>
                  <a:lnTo>
                    <a:pt x="227" y="547"/>
                  </a:lnTo>
                  <a:lnTo>
                    <a:pt x="254" y="559"/>
                  </a:lnTo>
                  <a:lnTo>
                    <a:pt x="254" y="559"/>
                  </a:lnTo>
                  <a:lnTo>
                    <a:pt x="267" y="567"/>
                  </a:lnTo>
                  <a:lnTo>
                    <a:pt x="279" y="577"/>
                  </a:lnTo>
                  <a:lnTo>
                    <a:pt x="288" y="588"/>
                  </a:lnTo>
                  <a:lnTo>
                    <a:pt x="296" y="600"/>
                  </a:lnTo>
                  <a:lnTo>
                    <a:pt x="301" y="613"/>
                  </a:lnTo>
                  <a:lnTo>
                    <a:pt x="305" y="625"/>
                  </a:lnTo>
                  <a:lnTo>
                    <a:pt x="306" y="631"/>
                  </a:lnTo>
                  <a:lnTo>
                    <a:pt x="306" y="637"/>
                  </a:lnTo>
                  <a:lnTo>
                    <a:pt x="305" y="643"/>
                  </a:lnTo>
                  <a:lnTo>
                    <a:pt x="304" y="649"/>
                  </a:lnTo>
                  <a:lnTo>
                    <a:pt x="304" y="649"/>
                  </a:lnTo>
                  <a:close/>
                  <a:moveTo>
                    <a:pt x="266" y="305"/>
                  </a:moveTo>
                  <a:lnTo>
                    <a:pt x="268" y="301"/>
                  </a:lnTo>
                  <a:lnTo>
                    <a:pt x="268" y="301"/>
                  </a:lnTo>
                  <a:lnTo>
                    <a:pt x="288" y="255"/>
                  </a:lnTo>
                  <a:lnTo>
                    <a:pt x="310" y="209"/>
                  </a:lnTo>
                  <a:lnTo>
                    <a:pt x="334" y="162"/>
                  </a:lnTo>
                  <a:lnTo>
                    <a:pt x="348" y="138"/>
                  </a:lnTo>
                  <a:lnTo>
                    <a:pt x="362" y="113"/>
                  </a:lnTo>
                  <a:lnTo>
                    <a:pt x="362" y="113"/>
                  </a:lnTo>
                  <a:lnTo>
                    <a:pt x="371" y="99"/>
                  </a:lnTo>
                  <a:lnTo>
                    <a:pt x="378" y="87"/>
                  </a:lnTo>
                  <a:lnTo>
                    <a:pt x="385" y="78"/>
                  </a:lnTo>
                  <a:lnTo>
                    <a:pt x="390" y="72"/>
                  </a:lnTo>
                  <a:lnTo>
                    <a:pt x="396" y="68"/>
                  </a:lnTo>
                  <a:lnTo>
                    <a:pt x="400" y="64"/>
                  </a:lnTo>
                  <a:lnTo>
                    <a:pt x="403" y="62"/>
                  </a:lnTo>
                  <a:lnTo>
                    <a:pt x="405" y="61"/>
                  </a:lnTo>
                  <a:lnTo>
                    <a:pt x="1059" y="61"/>
                  </a:lnTo>
                  <a:lnTo>
                    <a:pt x="1059" y="61"/>
                  </a:lnTo>
                  <a:lnTo>
                    <a:pt x="1066" y="64"/>
                  </a:lnTo>
                  <a:lnTo>
                    <a:pt x="1070" y="68"/>
                  </a:lnTo>
                  <a:lnTo>
                    <a:pt x="1074" y="72"/>
                  </a:lnTo>
                  <a:lnTo>
                    <a:pt x="1080" y="78"/>
                  </a:lnTo>
                  <a:lnTo>
                    <a:pt x="1086" y="87"/>
                  </a:lnTo>
                  <a:lnTo>
                    <a:pt x="1094" y="98"/>
                  </a:lnTo>
                  <a:lnTo>
                    <a:pt x="1103" y="112"/>
                  </a:lnTo>
                  <a:lnTo>
                    <a:pt x="1103" y="112"/>
                  </a:lnTo>
                  <a:lnTo>
                    <a:pt x="1117" y="137"/>
                  </a:lnTo>
                  <a:lnTo>
                    <a:pt x="1131" y="162"/>
                  </a:lnTo>
                  <a:lnTo>
                    <a:pt x="1155" y="209"/>
                  </a:lnTo>
                  <a:lnTo>
                    <a:pt x="1176" y="254"/>
                  </a:lnTo>
                  <a:lnTo>
                    <a:pt x="1197" y="301"/>
                  </a:lnTo>
                  <a:lnTo>
                    <a:pt x="1199" y="305"/>
                  </a:lnTo>
                  <a:lnTo>
                    <a:pt x="266" y="305"/>
                  </a:lnTo>
                  <a:close/>
                  <a:moveTo>
                    <a:pt x="1357" y="678"/>
                  </a:moveTo>
                  <a:lnTo>
                    <a:pt x="1357" y="678"/>
                  </a:lnTo>
                  <a:lnTo>
                    <a:pt x="1303" y="689"/>
                  </a:lnTo>
                  <a:lnTo>
                    <a:pt x="1249" y="701"/>
                  </a:lnTo>
                  <a:lnTo>
                    <a:pt x="1249" y="701"/>
                  </a:lnTo>
                  <a:lnTo>
                    <a:pt x="1241" y="702"/>
                  </a:lnTo>
                  <a:lnTo>
                    <a:pt x="1235" y="702"/>
                  </a:lnTo>
                  <a:lnTo>
                    <a:pt x="1227" y="701"/>
                  </a:lnTo>
                  <a:lnTo>
                    <a:pt x="1221" y="700"/>
                  </a:lnTo>
                  <a:lnTo>
                    <a:pt x="1207" y="695"/>
                  </a:lnTo>
                  <a:lnTo>
                    <a:pt x="1195" y="689"/>
                  </a:lnTo>
                  <a:lnTo>
                    <a:pt x="1184" y="680"/>
                  </a:lnTo>
                  <a:lnTo>
                    <a:pt x="1174" y="670"/>
                  </a:lnTo>
                  <a:lnTo>
                    <a:pt x="1167" y="661"/>
                  </a:lnTo>
                  <a:lnTo>
                    <a:pt x="1161" y="649"/>
                  </a:lnTo>
                  <a:lnTo>
                    <a:pt x="1161" y="649"/>
                  </a:lnTo>
                  <a:lnTo>
                    <a:pt x="1160" y="643"/>
                  </a:lnTo>
                  <a:lnTo>
                    <a:pt x="1159" y="637"/>
                  </a:lnTo>
                  <a:lnTo>
                    <a:pt x="1159" y="631"/>
                  </a:lnTo>
                  <a:lnTo>
                    <a:pt x="1160" y="625"/>
                  </a:lnTo>
                  <a:lnTo>
                    <a:pt x="1163" y="613"/>
                  </a:lnTo>
                  <a:lnTo>
                    <a:pt x="1169" y="600"/>
                  </a:lnTo>
                  <a:lnTo>
                    <a:pt x="1176" y="588"/>
                  </a:lnTo>
                  <a:lnTo>
                    <a:pt x="1186" y="577"/>
                  </a:lnTo>
                  <a:lnTo>
                    <a:pt x="1198" y="567"/>
                  </a:lnTo>
                  <a:lnTo>
                    <a:pt x="1212" y="559"/>
                  </a:lnTo>
                  <a:lnTo>
                    <a:pt x="1212" y="559"/>
                  </a:lnTo>
                  <a:lnTo>
                    <a:pt x="1239" y="547"/>
                  </a:lnTo>
                  <a:lnTo>
                    <a:pt x="1266" y="534"/>
                  </a:lnTo>
                  <a:lnTo>
                    <a:pt x="1293" y="524"/>
                  </a:lnTo>
                  <a:lnTo>
                    <a:pt x="1321" y="514"/>
                  </a:lnTo>
                  <a:lnTo>
                    <a:pt x="1321" y="514"/>
                  </a:lnTo>
                  <a:lnTo>
                    <a:pt x="1328" y="513"/>
                  </a:lnTo>
                  <a:lnTo>
                    <a:pt x="1336" y="512"/>
                  </a:lnTo>
                  <a:lnTo>
                    <a:pt x="1342" y="512"/>
                  </a:lnTo>
                  <a:lnTo>
                    <a:pt x="1350" y="513"/>
                  </a:lnTo>
                  <a:lnTo>
                    <a:pt x="1356" y="515"/>
                  </a:lnTo>
                  <a:lnTo>
                    <a:pt x="1363" y="519"/>
                  </a:lnTo>
                  <a:lnTo>
                    <a:pt x="1369" y="523"/>
                  </a:lnTo>
                  <a:lnTo>
                    <a:pt x="1375" y="527"/>
                  </a:lnTo>
                  <a:lnTo>
                    <a:pt x="1381" y="533"/>
                  </a:lnTo>
                  <a:lnTo>
                    <a:pt x="1387" y="538"/>
                  </a:lnTo>
                  <a:lnTo>
                    <a:pt x="1391" y="545"/>
                  </a:lnTo>
                  <a:lnTo>
                    <a:pt x="1395" y="551"/>
                  </a:lnTo>
                  <a:lnTo>
                    <a:pt x="1400" y="559"/>
                  </a:lnTo>
                  <a:lnTo>
                    <a:pt x="1403" y="566"/>
                  </a:lnTo>
                  <a:lnTo>
                    <a:pt x="1405" y="575"/>
                  </a:lnTo>
                  <a:lnTo>
                    <a:pt x="1407" y="584"/>
                  </a:lnTo>
                  <a:lnTo>
                    <a:pt x="1407" y="584"/>
                  </a:lnTo>
                  <a:lnTo>
                    <a:pt x="1409" y="592"/>
                  </a:lnTo>
                  <a:lnTo>
                    <a:pt x="1409" y="600"/>
                  </a:lnTo>
                  <a:lnTo>
                    <a:pt x="1409" y="609"/>
                  </a:lnTo>
                  <a:lnTo>
                    <a:pt x="1409" y="616"/>
                  </a:lnTo>
                  <a:lnTo>
                    <a:pt x="1408" y="624"/>
                  </a:lnTo>
                  <a:lnTo>
                    <a:pt x="1406" y="630"/>
                  </a:lnTo>
                  <a:lnTo>
                    <a:pt x="1404" y="638"/>
                  </a:lnTo>
                  <a:lnTo>
                    <a:pt x="1401" y="644"/>
                  </a:lnTo>
                  <a:lnTo>
                    <a:pt x="1396" y="650"/>
                  </a:lnTo>
                  <a:lnTo>
                    <a:pt x="1392" y="656"/>
                  </a:lnTo>
                  <a:lnTo>
                    <a:pt x="1388" y="661"/>
                  </a:lnTo>
                  <a:lnTo>
                    <a:pt x="1382" y="666"/>
                  </a:lnTo>
                  <a:lnTo>
                    <a:pt x="1377" y="669"/>
                  </a:lnTo>
                  <a:lnTo>
                    <a:pt x="1370" y="673"/>
                  </a:lnTo>
                  <a:lnTo>
                    <a:pt x="1364" y="676"/>
                  </a:lnTo>
                  <a:lnTo>
                    <a:pt x="1357" y="678"/>
                  </a:lnTo>
                  <a:lnTo>
                    <a:pt x="1357" y="6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1" name="Group 10"/>
          <p:cNvGrpSpPr>
            <a:grpSpLocks noChangeAspect="1"/>
          </p:cNvGrpSpPr>
          <p:nvPr/>
        </p:nvGrpSpPr>
        <p:grpSpPr bwMode="auto">
          <a:xfrm>
            <a:off x="292179" y="4546956"/>
            <a:ext cx="757451" cy="757451"/>
            <a:chOff x="1183" y="1511"/>
            <a:chExt cx="576" cy="576"/>
          </a:xfrm>
          <a:effectLst>
            <a:outerShdw blurRad="50800" dist="76200" dir="2700000" sx="97000" sy="97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Oval 20"/>
            <p:cNvSpPr>
              <a:spLocks noChangeArrowheads="1"/>
            </p:cNvSpPr>
            <p:nvPr/>
          </p:nvSpPr>
          <p:spPr bwMode="auto">
            <a:xfrm>
              <a:off x="1183" y="1511"/>
              <a:ext cx="576" cy="576"/>
            </a:xfrm>
            <a:prstGeom prst="ellipse">
              <a:avLst/>
            </a:prstGeom>
            <a:solidFill>
              <a:srgbClr val="205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13" name="Freeform 21"/>
            <p:cNvSpPr>
              <a:spLocks noEditPoints="1"/>
            </p:cNvSpPr>
            <p:nvPr/>
          </p:nvSpPr>
          <p:spPr bwMode="auto">
            <a:xfrm>
              <a:off x="1242" y="1570"/>
              <a:ext cx="471" cy="457"/>
            </a:xfrm>
            <a:custGeom>
              <a:avLst/>
              <a:gdLst>
                <a:gd name="T0" fmla="*/ 206 w 206"/>
                <a:gd name="T1" fmla="*/ 96 h 200"/>
                <a:gd name="T2" fmla="*/ 193 w 206"/>
                <a:gd name="T3" fmla="*/ 84 h 200"/>
                <a:gd name="T4" fmla="*/ 190 w 206"/>
                <a:gd name="T5" fmla="*/ 71 h 200"/>
                <a:gd name="T6" fmla="*/ 174 w 206"/>
                <a:gd name="T7" fmla="*/ 71 h 200"/>
                <a:gd name="T8" fmla="*/ 162 w 206"/>
                <a:gd name="T9" fmla="*/ 64 h 200"/>
                <a:gd name="T10" fmla="*/ 151 w 206"/>
                <a:gd name="T11" fmla="*/ 76 h 200"/>
                <a:gd name="T12" fmla="*/ 137 w 206"/>
                <a:gd name="T13" fmla="*/ 79 h 200"/>
                <a:gd name="T14" fmla="*/ 138 w 206"/>
                <a:gd name="T15" fmla="*/ 96 h 200"/>
                <a:gd name="T16" fmla="*/ 130 w 206"/>
                <a:gd name="T17" fmla="*/ 107 h 200"/>
                <a:gd name="T18" fmla="*/ 142 w 206"/>
                <a:gd name="T19" fmla="*/ 119 h 200"/>
                <a:gd name="T20" fmla="*/ 145 w 206"/>
                <a:gd name="T21" fmla="*/ 132 h 200"/>
                <a:gd name="T22" fmla="*/ 162 w 206"/>
                <a:gd name="T23" fmla="*/ 132 h 200"/>
                <a:gd name="T24" fmla="*/ 174 w 206"/>
                <a:gd name="T25" fmla="*/ 139 h 200"/>
                <a:gd name="T26" fmla="*/ 185 w 206"/>
                <a:gd name="T27" fmla="*/ 127 h 200"/>
                <a:gd name="T28" fmla="*/ 199 w 206"/>
                <a:gd name="T29" fmla="*/ 124 h 200"/>
                <a:gd name="T30" fmla="*/ 198 w 206"/>
                <a:gd name="T31" fmla="*/ 107 h 200"/>
                <a:gd name="T32" fmla="*/ 168 w 206"/>
                <a:gd name="T33" fmla="*/ 126 h 200"/>
                <a:gd name="T34" fmla="*/ 168 w 206"/>
                <a:gd name="T35" fmla="*/ 77 h 200"/>
                <a:gd name="T36" fmla="*/ 168 w 206"/>
                <a:gd name="T37" fmla="*/ 126 h 200"/>
                <a:gd name="T38" fmla="*/ 150 w 206"/>
                <a:gd name="T39" fmla="*/ 101 h 200"/>
                <a:gd name="T40" fmla="*/ 186 w 206"/>
                <a:gd name="T41" fmla="*/ 101 h 200"/>
                <a:gd name="T42" fmla="*/ 168 w 206"/>
                <a:gd name="T43" fmla="*/ 109 h 200"/>
                <a:gd name="T44" fmla="*/ 168 w 206"/>
                <a:gd name="T45" fmla="*/ 94 h 200"/>
                <a:gd name="T46" fmla="*/ 168 w 206"/>
                <a:gd name="T47" fmla="*/ 109 h 200"/>
                <a:gd name="T48" fmla="*/ 20 w 206"/>
                <a:gd name="T49" fmla="*/ 119 h 200"/>
                <a:gd name="T50" fmla="*/ 17 w 206"/>
                <a:gd name="T51" fmla="*/ 101 h 200"/>
                <a:gd name="T52" fmla="*/ 20 w 206"/>
                <a:gd name="T53" fmla="*/ 67 h 200"/>
                <a:gd name="T54" fmla="*/ 25 w 206"/>
                <a:gd name="T55" fmla="*/ 61 h 200"/>
                <a:gd name="T56" fmla="*/ 43 w 206"/>
                <a:gd name="T57" fmla="*/ 85 h 200"/>
                <a:gd name="T58" fmla="*/ 25 w 206"/>
                <a:gd name="T59" fmla="*/ 77 h 200"/>
                <a:gd name="T60" fmla="*/ 29 w 206"/>
                <a:gd name="T61" fmla="*/ 92 h 200"/>
                <a:gd name="T62" fmla="*/ 25 w 206"/>
                <a:gd name="T63" fmla="*/ 128 h 200"/>
                <a:gd name="T64" fmla="*/ 20 w 206"/>
                <a:gd name="T65" fmla="*/ 135 h 200"/>
                <a:gd name="T66" fmla="*/ 0 w 206"/>
                <a:gd name="T67" fmla="*/ 108 h 200"/>
                <a:gd name="T68" fmla="*/ 20 w 206"/>
                <a:gd name="T69" fmla="*/ 77 h 200"/>
                <a:gd name="T70" fmla="*/ 20 w 206"/>
                <a:gd name="T71" fmla="*/ 90 h 200"/>
                <a:gd name="T72" fmla="*/ 25 w 206"/>
                <a:gd name="T73" fmla="*/ 119 h 200"/>
                <a:gd name="T74" fmla="*/ 25 w 206"/>
                <a:gd name="T75" fmla="*/ 103 h 200"/>
                <a:gd name="T76" fmla="*/ 52 w 206"/>
                <a:gd name="T77" fmla="*/ 29 h 200"/>
                <a:gd name="T78" fmla="*/ 147 w 206"/>
                <a:gd name="T79" fmla="*/ 42 h 200"/>
                <a:gd name="T80" fmla="*/ 166 w 206"/>
                <a:gd name="T81" fmla="*/ 25 h 200"/>
                <a:gd name="T82" fmla="*/ 48 w 206"/>
                <a:gd name="T83" fmla="*/ 23 h 200"/>
                <a:gd name="T84" fmla="*/ 27 w 206"/>
                <a:gd name="T85" fmla="*/ 46 h 200"/>
                <a:gd name="T86" fmla="*/ 33 w 206"/>
                <a:gd name="T87" fmla="*/ 47 h 200"/>
                <a:gd name="T88" fmla="*/ 145 w 206"/>
                <a:gd name="T89" fmla="*/ 171 h 200"/>
                <a:gd name="T90" fmla="*/ 50 w 206"/>
                <a:gd name="T91" fmla="*/ 158 h 200"/>
                <a:gd name="T92" fmla="*/ 31 w 206"/>
                <a:gd name="T93" fmla="*/ 174 h 200"/>
                <a:gd name="T94" fmla="*/ 149 w 206"/>
                <a:gd name="T95" fmla="*/ 177 h 200"/>
                <a:gd name="T96" fmla="*/ 170 w 206"/>
                <a:gd name="T97" fmla="*/ 153 h 200"/>
                <a:gd name="T98" fmla="*/ 164 w 206"/>
                <a:gd name="T99" fmla="*/ 15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6" h="200">
                  <a:moveTo>
                    <a:pt x="206" y="107"/>
                  </a:moveTo>
                  <a:cubicBezTo>
                    <a:pt x="206" y="96"/>
                    <a:pt x="206" y="96"/>
                    <a:pt x="206" y="96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7" y="91"/>
                    <a:pt x="196" y="88"/>
                    <a:pt x="193" y="84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85" y="76"/>
                    <a:pt x="185" y="76"/>
                    <a:pt x="185" y="76"/>
                  </a:cubicBezTo>
                  <a:cubicBezTo>
                    <a:pt x="182" y="74"/>
                    <a:pt x="178" y="72"/>
                    <a:pt x="174" y="71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62" y="64"/>
                    <a:pt x="162" y="64"/>
                    <a:pt x="162" y="64"/>
                  </a:cubicBezTo>
                  <a:cubicBezTo>
                    <a:pt x="162" y="71"/>
                    <a:pt x="162" y="71"/>
                    <a:pt x="162" y="71"/>
                  </a:cubicBezTo>
                  <a:cubicBezTo>
                    <a:pt x="158" y="72"/>
                    <a:pt x="154" y="74"/>
                    <a:pt x="151" y="76"/>
                  </a:cubicBezTo>
                  <a:cubicBezTo>
                    <a:pt x="145" y="71"/>
                    <a:pt x="145" y="71"/>
                    <a:pt x="145" y="71"/>
                  </a:cubicBezTo>
                  <a:cubicBezTo>
                    <a:pt x="137" y="79"/>
                    <a:pt x="137" y="79"/>
                    <a:pt x="137" y="79"/>
                  </a:cubicBezTo>
                  <a:cubicBezTo>
                    <a:pt x="142" y="84"/>
                    <a:pt x="142" y="84"/>
                    <a:pt x="142" y="84"/>
                  </a:cubicBezTo>
                  <a:cubicBezTo>
                    <a:pt x="140" y="88"/>
                    <a:pt x="138" y="91"/>
                    <a:pt x="138" y="96"/>
                  </a:cubicBezTo>
                  <a:cubicBezTo>
                    <a:pt x="130" y="96"/>
                    <a:pt x="130" y="96"/>
                    <a:pt x="130" y="9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8" y="111"/>
                    <a:pt x="140" y="115"/>
                    <a:pt x="142" y="119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51" y="127"/>
                    <a:pt x="151" y="127"/>
                    <a:pt x="151" y="127"/>
                  </a:cubicBezTo>
                  <a:cubicBezTo>
                    <a:pt x="154" y="129"/>
                    <a:pt x="158" y="131"/>
                    <a:pt x="162" y="132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4" y="139"/>
                    <a:pt x="174" y="139"/>
                    <a:pt x="174" y="139"/>
                  </a:cubicBezTo>
                  <a:cubicBezTo>
                    <a:pt x="174" y="132"/>
                    <a:pt x="174" y="132"/>
                    <a:pt x="174" y="132"/>
                  </a:cubicBezTo>
                  <a:cubicBezTo>
                    <a:pt x="178" y="131"/>
                    <a:pt x="182" y="129"/>
                    <a:pt x="185" y="127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9" y="124"/>
                    <a:pt x="199" y="124"/>
                    <a:pt x="199" y="124"/>
                  </a:cubicBezTo>
                  <a:cubicBezTo>
                    <a:pt x="193" y="119"/>
                    <a:pt x="193" y="119"/>
                    <a:pt x="193" y="119"/>
                  </a:cubicBezTo>
                  <a:cubicBezTo>
                    <a:pt x="196" y="115"/>
                    <a:pt x="197" y="111"/>
                    <a:pt x="198" y="107"/>
                  </a:cubicBezTo>
                  <a:lnTo>
                    <a:pt x="206" y="107"/>
                  </a:lnTo>
                  <a:close/>
                  <a:moveTo>
                    <a:pt x="168" y="126"/>
                  </a:moveTo>
                  <a:cubicBezTo>
                    <a:pt x="155" y="126"/>
                    <a:pt x="144" y="115"/>
                    <a:pt x="144" y="101"/>
                  </a:cubicBezTo>
                  <a:cubicBezTo>
                    <a:pt x="144" y="88"/>
                    <a:pt x="155" y="77"/>
                    <a:pt x="168" y="77"/>
                  </a:cubicBezTo>
                  <a:cubicBezTo>
                    <a:pt x="181" y="77"/>
                    <a:pt x="192" y="88"/>
                    <a:pt x="192" y="101"/>
                  </a:cubicBezTo>
                  <a:cubicBezTo>
                    <a:pt x="192" y="115"/>
                    <a:pt x="181" y="126"/>
                    <a:pt x="168" y="126"/>
                  </a:cubicBezTo>
                  <a:moveTo>
                    <a:pt x="168" y="83"/>
                  </a:moveTo>
                  <a:cubicBezTo>
                    <a:pt x="158" y="83"/>
                    <a:pt x="150" y="91"/>
                    <a:pt x="150" y="101"/>
                  </a:cubicBezTo>
                  <a:cubicBezTo>
                    <a:pt x="150" y="112"/>
                    <a:pt x="158" y="120"/>
                    <a:pt x="168" y="120"/>
                  </a:cubicBezTo>
                  <a:cubicBezTo>
                    <a:pt x="178" y="120"/>
                    <a:pt x="186" y="112"/>
                    <a:pt x="186" y="101"/>
                  </a:cubicBezTo>
                  <a:cubicBezTo>
                    <a:pt x="186" y="91"/>
                    <a:pt x="178" y="83"/>
                    <a:pt x="168" y="83"/>
                  </a:cubicBezTo>
                  <a:moveTo>
                    <a:pt x="168" y="109"/>
                  </a:moveTo>
                  <a:cubicBezTo>
                    <a:pt x="163" y="109"/>
                    <a:pt x="160" y="106"/>
                    <a:pt x="160" y="101"/>
                  </a:cubicBezTo>
                  <a:cubicBezTo>
                    <a:pt x="160" y="97"/>
                    <a:pt x="163" y="94"/>
                    <a:pt x="168" y="94"/>
                  </a:cubicBezTo>
                  <a:cubicBezTo>
                    <a:pt x="172" y="94"/>
                    <a:pt x="176" y="97"/>
                    <a:pt x="176" y="101"/>
                  </a:cubicBezTo>
                  <a:cubicBezTo>
                    <a:pt x="176" y="106"/>
                    <a:pt x="172" y="109"/>
                    <a:pt x="168" y="109"/>
                  </a:cubicBezTo>
                  <a:moveTo>
                    <a:pt x="11" y="108"/>
                  </a:moveTo>
                  <a:cubicBezTo>
                    <a:pt x="11" y="114"/>
                    <a:pt x="15" y="118"/>
                    <a:pt x="20" y="119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19" y="101"/>
                    <a:pt x="18" y="101"/>
                    <a:pt x="17" y="101"/>
                  </a:cubicBezTo>
                  <a:cubicBezTo>
                    <a:pt x="9" y="99"/>
                    <a:pt x="1" y="96"/>
                    <a:pt x="1" y="85"/>
                  </a:cubicBezTo>
                  <a:cubicBezTo>
                    <a:pt x="1" y="74"/>
                    <a:pt x="10" y="68"/>
                    <a:pt x="20" y="67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35" y="68"/>
                    <a:pt x="42" y="73"/>
                    <a:pt x="43" y="85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0"/>
                    <a:pt x="28" y="77"/>
                    <a:pt x="25" y="77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6" y="92"/>
                    <a:pt x="27" y="92"/>
                    <a:pt x="29" y="92"/>
                  </a:cubicBezTo>
                  <a:cubicBezTo>
                    <a:pt x="45" y="97"/>
                    <a:pt x="45" y="106"/>
                    <a:pt x="45" y="111"/>
                  </a:cubicBezTo>
                  <a:cubicBezTo>
                    <a:pt x="45" y="116"/>
                    <a:pt x="41" y="127"/>
                    <a:pt x="25" y="128"/>
                  </a:cubicBezTo>
                  <a:cubicBezTo>
                    <a:pt x="25" y="135"/>
                    <a:pt x="25" y="135"/>
                    <a:pt x="25" y="135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8" y="127"/>
                    <a:pt x="1" y="121"/>
                    <a:pt x="0" y="108"/>
                  </a:cubicBezTo>
                  <a:lnTo>
                    <a:pt x="11" y="108"/>
                  </a:lnTo>
                  <a:close/>
                  <a:moveTo>
                    <a:pt x="20" y="77"/>
                  </a:moveTo>
                  <a:cubicBezTo>
                    <a:pt x="16" y="77"/>
                    <a:pt x="13" y="79"/>
                    <a:pt x="13" y="84"/>
                  </a:cubicBezTo>
                  <a:cubicBezTo>
                    <a:pt x="13" y="87"/>
                    <a:pt x="15" y="89"/>
                    <a:pt x="20" y="90"/>
                  </a:cubicBezTo>
                  <a:lnTo>
                    <a:pt x="20" y="77"/>
                  </a:lnTo>
                  <a:close/>
                  <a:moveTo>
                    <a:pt x="25" y="119"/>
                  </a:moveTo>
                  <a:cubicBezTo>
                    <a:pt x="29" y="118"/>
                    <a:pt x="34" y="116"/>
                    <a:pt x="34" y="111"/>
                  </a:cubicBezTo>
                  <a:cubicBezTo>
                    <a:pt x="34" y="106"/>
                    <a:pt x="31" y="105"/>
                    <a:pt x="25" y="103"/>
                  </a:cubicBezTo>
                  <a:lnTo>
                    <a:pt x="25" y="119"/>
                  </a:lnTo>
                  <a:close/>
                  <a:moveTo>
                    <a:pt x="52" y="29"/>
                  </a:moveTo>
                  <a:cubicBezTo>
                    <a:pt x="84" y="8"/>
                    <a:pt x="126" y="11"/>
                    <a:pt x="153" y="36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71" y="50"/>
                    <a:pt x="171" y="50"/>
                    <a:pt x="171" y="50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29" y="3"/>
                    <a:pt x="83" y="0"/>
                    <a:pt x="48" y="23"/>
                  </a:cubicBezTo>
                  <a:cubicBezTo>
                    <a:pt x="40" y="28"/>
                    <a:pt x="33" y="34"/>
                    <a:pt x="27" y="42"/>
                  </a:cubicBezTo>
                  <a:cubicBezTo>
                    <a:pt x="26" y="43"/>
                    <a:pt x="26" y="45"/>
                    <a:pt x="27" y="46"/>
                  </a:cubicBezTo>
                  <a:cubicBezTo>
                    <a:pt x="27" y="47"/>
                    <a:pt x="27" y="47"/>
                    <a:pt x="28" y="47"/>
                  </a:cubicBezTo>
                  <a:cubicBezTo>
                    <a:pt x="29" y="48"/>
                    <a:pt x="31" y="48"/>
                    <a:pt x="33" y="47"/>
                  </a:cubicBezTo>
                  <a:cubicBezTo>
                    <a:pt x="38" y="40"/>
                    <a:pt x="45" y="34"/>
                    <a:pt x="52" y="29"/>
                  </a:cubicBezTo>
                  <a:moveTo>
                    <a:pt x="145" y="171"/>
                  </a:moveTo>
                  <a:cubicBezTo>
                    <a:pt x="113" y="191"/>
                    <a:pt x="71" y="188"/>
                    <a:pt x="43" y="164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68" y="196"/>
                    <a:pt x="114" y="200"/>
                    <a:pt x="149" y="177"/>
                  </a:cubicBezTo>
                  <a:cubicBezTo>
                    <a:pt x="157" y="171"/>
                    <a:pt x="164" y="165"/>
                    <a:pt x="170" y="157"/>
                  </a:cubicBezTo>
                  <a:cubicBezTo>
                    <a:pt x="171" y="156"/>
                    <a:pt x="171" y="154"/>
                    <a:pt x="170" y="153"/>
                  </a:cubicBezTo>
                  <a:cubicBezTo>
                    <a:pt x="170" y="153"/>
                    <a:pt x="170" y="152"/>
                    <a:pt x="169" y="152"/>
                  </a:cubicBezTo>
                  <a:cubicBezTo>
                    <a:pt x="168" y="151"/>
                    <a:pt x="165" y="151"/>
                    <a:pt x="164" y="153"/>
                  </a:cubicBezTo>
                  <a:cubicBezTo>
                    <a:pt x="159" y="160"/>
                    <a:pt x="152" y="166"/>
                    <a:pt x="145" y="17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6561769" y="3343468"/>
            <a:ext cx="5124984" cy="113345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rgbClr val="003DAB"/>
            </a:solidFill>
            <a:prstDash val="sysDash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368300" indent="-368300">
              <a:lnSpc>
                <a:spcPct val="100000"/>
              </a:lnSpc>
              <a:buFont typeface="Arial" charset="0"/>
              <a:buChar char="•"/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 regression analysis on each data frame, even though they are from the same dataset, the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statistical significance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and the </a:t>
            </a:r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regression equation may differs</a:t>
            </a:r>
            <a:endParaRPr lang="en-US" sz="1400" b="1" dirty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grpSp>
        <p:nvGrpSpPr>
          <p:cNvPr id="39" name="Group 63"/>
          <p:cNvGrpSpPr>
            <a:grpSpLocks noChangeAspect="1"/>
          </p:cNvGrpSpPr>
          <p:nvPr/>
        </p:nvGrpSpPr>
        <p:grpSpPr bwMode="auto">
          <a:xfrm>
            <a:off x="6185001" y="3002161"/>
            <a:ext cx="759189" cy="760449"/>
            <a:chOff x="3047" y="2254"/>
            <a:chExt cx="602" cy="603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Oval 64"/>
            <p:cNvSpPr>
              <a:spLocks noChangeArrowheads="1"/>
            </p:cNvSpPr>
            <p:nvPr/>
          </p:nvSpPr>
          <p:spPr bwMode="auto">
            <a:xfrm>
              <a:off x="3047" y="2254"/>
              <a:ext cx="602" cy="603"/>
            </a:xfrm>
            <a:prstGeom prst="ellipse">
              <a:avLst/>
            </a:prstGeom>
            <a:solidFill>
              <a:srgbClr val="1F5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41" name="Freeform 65"/>
            <p:cNvSpPr>
              <a:spLocks/>
            </p:cNvSpPr>
            <p:nvPr/>
          </p:nvSpPr>
          <p:spPr bwMode="auto">
            <a:xfrm>
              <a:off x="3128" y="2402"/>
              <a:ext cx="143" cy="335"/>
            </a:xfrm>
            <a:custGeom>
              <a:avLst/>
              <a:gdLst>
                <a:gd name="T0" fmla="*/ 20 w 60"/>
                <a:gd name="T1" fmla="*/ 140 h 140"/>
                <a:gd name="T2" fmla="*/ 16 w 60"/>
                <a:gd name="T3" fmla="*/ 137 h 140"/>
                <a:gd name="T4" fmla="*/ 17 w 60"/>
                <a:gd name="T5" fmla="*/ 120 h 140"/>
                <a:gd name="T6" fmla="*/ 36 w 60"/>
                <a:gd name="T7" fmla="*/ 115 h 140"/>
                <a:gd name="T8" fmla="*/ 38 w 60"/>
                <a:gd name="T9" fmla="*/ 115 h 140"/>
                <a:gd name="T10" fmla="*/ 39 w 60"/>
                <a:gd name="T11" fmla="*/ 115 h 140"/>
                <a:gd name="T12" fmla="*/ 41 w 60"/>
                <a:gd name="T13" fmla="*/ 114 h 140"/>
                <a:gd name="T14" fmla="*/ 41 w 60"/>
                <a:gd name="T15" fmla="*/ 112 h 140"/>
                <a:gd name="T16" fmla="*/ 40 w 60"/>
                <a:gd name="T17" fmla="*/ 109 h 140"/>
                <a:gd name="T18" fmla="*/ 40 w 60"/>
                <a:gd name="T19" fmla="*/ 100 h 140"/>
                <a:gd name="T20" fmla="*/ 43 w 60"/>
                <a:gd name="T21" fmla="*/ 97 h 140"/>
                <a:gd name="T22" fmla="*/ 44 w 60"/>
                <a:gd name="T23" fmla="*/ 97 h 140"/>
                <a:gd name="T24" fmla="*/ 43 w 60"/>
                <a:gd name="T25" fmla="*/ 94 h 140"/>
                <a:gd name="T26" fmla="*/ 44 w 60"/>
                <a:gd name="T27" fmla="*/ 91 h 140"/>
                <a:gd name="T28" fmla="*/ 45 w 60"/>
                <a:gd name="T29" fmla="*/ 89 h 140"/>
                <a:gd name="T30" fmla="*/ 44 w 60"/>
                <a:gd name="T31" fmla="*/ 87 h 140"/>
                <a:gd name="T32" fmla="*/ 43 w 60"/>
                <a:gd name="T33" fmla="*/ 82 h 140"/>
                <a:gd name="T34" fmla="*/ 50 w 60"/>
                <a:gd name="T35" fmla="*/ 77 h 140"/>
                <a:gd name="T36" fmla="*/ 53 w 60"/>
                <a:gd name="T37" fmla="*/ 76 h 140"/>
                <a:gd name="T38" fmla="*/ 49 w 60"/>
                <a:gd name="T39" fmla="*/ 70 h 140"/>
                <a:gd name="T40" fmla="*/ 43 w 60"/>
                <a:gd name="T41" fmla="*/ 57 h 140"/>
                <a:gd name="T42" fmla="*/ 44 w 60"/>
                <a:gd name="T43" fmla="*/ 48 h 140"/>
                <a:gd name="T44" fmla="*/ 44 w 60"/>
                <a:gd name="T45" fmla="*/ 43 h 140"/>
                <a:gd name="T46" fmla="*/ 4 w 60"/>
                <a:gd name="T47" fmla="*/ 7 h 140"/>
                <a:gd name="T48" fmla="*/ 1 w 60"/>
                <a:gd name="T49" fmla="*/ 6 h 140"/>
                <a:gd name="T50" fmla="*/ 1 w 60"/>
                <a:gd name="T51" fmla="*/ 3 h 140"/>
                <a:gd name="T52" fmla="*/ 5 w 60"/>
                <a:gd name="T53" fmla="*/ 0 h 140"/>
                <a:gd name="T54" fmla="*/ 51 w 60"/>
                <a:gd name="T55" fmla="*/ 43 h 140"/>
                <a:gd name="T56" fmla="*/ 50 w 60"/>
                <a:gd name="T57" fmla="*/ 50 h 140"/>
                <a:gd name="T58" fmla="*/ 49 w 60"/>
                <a:gd name="T59" fmla="*/ 56 h 140"/>
                <a:gd name="T60" fmla="*/ 54 w 60"/>
                <a:gd name="T61" fmla="*/ 65 h 140"/>
                <a:gd name="T62" fmla="*/ 59 w 60"/>
                <a:gd name="T63" fmla="*/ 78 h 140"/>
                <a:gd name="T64" fmla="*/ 51 w 60"/>
                <a:gd name="T65" fmla="*/ 84 h 140"/>
                <a:gd name="T66" fmla="*/ 50 w 60"/>
                <a:gd name="T67" fmla="*/ 84 h 140"/>
                <a:gd name="T68" fmla="*/ 50 w 60"/>
                <a:gd name="T69" fmla="*/ 85 h 140"/>
                <a:gd name="T70" fmla="*/ 51 w 60"/>
                <a:gd name="T71" fmla="*/ 85 h 140"/>
                <a:gd name="T72" fmla="*/ 52 w 60"/>
                <a:gd name="T73" fmla="*/ 90 h 140"/>
                <a:gd name="T74" fmla="*/ 50 w 60"/>
                <a:gd name="T75" fmla="*/ 93 h 140"/>
                <a:gd name="T76" fmla="*/ 51 w 60"/>
                <a:gd name="T77" fmla="*/ 97 h 140"/>
                <a:gd name="T78" fmla="*/ 46 w 60"/>
                <a:gd name="T79" fmla="*/ 104 h 140"/>
                <a:gd name="T80" fmla="*/ 46 w 60"/>
                <a:gd name="T81" fmla="*/ 104 h 140"/>
                <a:gd name="T82" fmla="*/ 47 w 60"/>
                <a:gd name="T83" fmla="*/ 107 h 140"/>
                <a:gd name="T84" fmla="*/ 48 w 60"/>
                <a:gd name="T85" fmla="*/ 111 h 140"/>
                <a:gd name="T86" fmla="*/ 46 w 60"/>
                <a:gd name="T87" fmla="*/ 119 h 140"/>
                <a:gd name="T88" fmla="*/ 38 w 60"/>
                <a:gd name="T89" fmla="*/ 122 h 140"/>
                <a:gd name="T90" fmla="*/ 35 w 60"/>
                <a:gd name="T91" fmla="*/ 122 h 140"/>
                <a:gd name="T92" fmla="*/ 22 w 60"/>
                <a:gd name="T93" fmla="*/ 125 h 140"/>
                <a:gd name="T94" fmla="*/ 23 w 60"/>
                <a:gd name="T95" fmla="*/ 135 h 140"/>
                <a:gd name="T96" fmla="*/ 21 w 60"/>
                <a:gd name="T97" fmla="*/ 140 h 140"/>
                <a:gd name="T98" fmla="*/ 20 w 60"/>
                <a:gd name="T9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140">
                  <a:moveTo>
                    <a:pt x="20" y="140"/>
                  </a:moveTo>
                  <a:cubicBezTo>
                    <a:pt x="18" y="140"/>
                    <a:pt x="17" y="139"/>
                    <a:pt x="16" y="137"/>
                  </a:cubicBezTo>
                  <a:cubicBezTo>
                    <a:pt x="16" y="135"/>
                    <a:pt x="13" y="125"/>
                    <a:pt x="17" y="120"/>
                  </a:cubicBezTo>
                  <a:cubicBezTo>
                    <a:pt x="20" y="116"/>
                    <a:pt x="30" y="115"/>
                    <a:pt x="36" y="115"/>
                  </a:cubicBezTo>
                  <a:cubicBezTo>
                    <a:pt x="37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9" y="115"/>
                  </a:cubicBezTo>
                  <a:cubicBezTo>
                    <a:pt x="39" y="115"/>
                    <a:pt x="40" y="114"/>
                    <a:pt x="41" y="114"/>
                  </a:cubicBezTo>
                  <a:cubicBezTo>
                    <a:pt x="41" y="113"/>
                    <a:pt x="41" y="113"/>
                    <a:pt x="41" y="112"/>
                  </a:cubicBezTo>
                  <a:cubicBezTo>
                    <a:pt x="41" y="111"/>
                    <a:pt x="40" y="110"/>
                    <a:pt x="40" y="109"/>
                  </a:cubicBezTo>
                  <a:cubicBezTo>
                    <a:pt x="39" y="105"/>
                    <a:pt x="38" y="102"/>
                    <a:pt x="40" y="100"/>
                  </a:cubicBezTo>
                  <a:cubicBezTo>
                    <a:pt x="41" y="98"/>
                    <a:pt x="42" y="98"/>
                    <a:pt x="43" y="97"/>
                  </a:cubicBezTo>
                  <a:cubicBezTo>
                    <a:pt x="43" y="97"/>
                    <a:pt x="44" y="97"/>
                    <a:pt x="44" y="97"/>
                  </a:cubicBezTo>
                  <a:cubicBezTo>
                    <a:pt x="43" y="96"/>
                    <a:pt x="43" y="96"/>
                    <a:pt x="43" y="94"/>
                  </a:cubicBezTo>
                  <a:cubicBezTo>
                    <a:pt x="42" y="93"/>
                    <a:pt x="43" y="91"/>
                    <a:pt x="44" y="91"/>
                  </a:cubicBezTo>
                  <a:cubicBezTo>
                    <a:pt x="44" y="90"/>
                    <a:pt x="44" y="89"/>
                    <a:pt x="45" y="89"/>
                  </a:cubicBezTo>
                  <a:cubicBezTo>
                    <a:pt x="45" y="89"/>
                    <a:pt x="44" y="88"/>
                    <a:pt x="44" y="87"/>
                  </a:cubicBezTo>
                  <a:cubicBezTo>
                    <a:pt x="44" y="86"/>
                    <a:pt x="43" y="84"/>
                    <a:pt x="43" y="82"/>
                  </a:cubicBezTo>
                  <a:cubicBezTo>
                    <a:pt x="43" y="78"/>
                    <a:pt x="48" y="77"/>
                    <a:pt x="50" y="77"/>
                  </a:cubicBezTo>
                  <a:cubicBezTo>
                    <a:pt x="51" y="77"/>
                    <a:pt x="53" y="76"/>
                    <a:pt x="53" y="76"/>
                  </a:cubicBezTo>
                  <a:cubicBezTo>
                    <a:pt x="53" y="75"/>
                    <a:pt x="50" y="71"/>
                    <a:pt x="49" y="70"/>
                  </a:cubicBezTo>
                  <a:cubicBezTo>
                    <a:pt x="46" y="66"/>
                    <a:pt x="43" y="62"/>
                    <a:pt x="43" y="57"/>
                  </a:cubicBezTo>
                  <a:cubicBezTo>
                    <a:pt x="42" y="53"/>
                    <a:pt x="43" y="51"/>
                    <a:pt x="44" y="48"/>
                  </a:cubicBezTo>
                  <a:cubicBezTo>
                    <a:pt x="44" y="47"/>
                    <a:pt x="44" y="45"/>
                    <a:pt x="44" y="43"/>
                  </a:cubicBezTo>
                  <a:cubicBezTo>
                    <a:pt x="44" y="43"/>
                    <a:pt x="45" y="7"/>
                    <a:pt x="4" y="7"/>
                  </a:cubicBezTo>
                  <a:cubicBezTo>
                    <a:pt x="3" y="7"/>
                    <a:pt x="2" y="7"/>
                    <a:pt x="1" y="6"/>
                  </a:cubicBezTo>
                  <a:cubicBezTo>
                    <a:pt x="1" y="6"/>
                    <a:pt x="0" y="5"/>
                    <a:pt x="1" y="3"/>
                  </a:cubicBezTo>
                  <a:cubicBezTo>
                    <a:pt x="1" y="1"/>
                    <a:pt x="3" y="0"/>
                    <a:pt x="5" y="0"/>
                  </a:cubicBezTo>
                  <a:cubicBezTo>
                    <a:pt x="52" y="0"/>
                    <a:pt x="51" y="43"/>
                    <a:pt x="51" y="43"/>
                  </a:cubicBezTo>
                  <a:cubicBezTo>
                    <a:pt x="51" y="46"/>
                    <a:pt x="51" y="48"/>
                    <a:pt x="50" y="50"/>
                  </a:cubicBezTo>
                  <a:cubicBezTo>
                    <a:pt x="50" y="52"/>
                    <a:pt x="49" y="54"/>
                    <a:pt x="49" y="56"/>
                  </a:cubicBezTo>
                  <a:cubicBezTo>
                    <a:pt x="50" y="59"/>
                    <a:pt x="52" y="62"/>
                    <a:pt x="54" y="65"/>
                  </a:cubicBezTo>
                  <a:cubicBezTo>
                    <a:pt x="57" y="69"/>
                    <a:pt x="60" y="73"/>
                    <a:pt x="59" y="78"/>
                  </a:cubicBezTo>
                  <a:cubicBezTo>
                    <a:pt x="58" y="83"/>
                    <a:pt x="53" y="84"/>
                    <a:pt x="51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84"/>
                    <a:pt x="50" y="84"/>
                    <a:pt x="50" y="85"/>
                  </a:cubicBezTo>
                  <a:cubicBezTo>
                    <a:pt x="51" y="85"/>
                    <a:pt x="51" y="85"/>
                    <a:pt x="51" y="85"/>
                  </a:cubicBezTo>
                  <a:cubicBezTo>
                    <a:pt x="51" y="86"/>
                    <a:pt x="52" y="88"/>
                    <a:pt x="52" y="90"/>
                  </a:cubicBezTo>
                  <a:cubicBezTo>
                    <a:pt x="52" y="91"/>
                    <a:pt x="51" y="92"/>
                    <a:pt x="50" y="93"/>
                  </a:cubicBezTo>
                  <a:cubicBezTo>
                    <a:pt x="51" y="94"/>
                    <a:pt x="51" y="95"/>
                    <a:pt x="51" y="97"/>
                  </a:cubicBezTo>
                  <a:cubicBezTo>
                    <a:pt x="51" y="101"/>
                    <a:pt x="48" y="103"/>
                    <a:pt x="46" y="104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6" y="105"/>
                    <a:pt x="47" y="106"/>
                    <a:pt x="47" y="107"/>
                  </a:cubicBezTo>
                  <a:cubicBezTo>
                    <a:pt x="47" y="108"/>
                    <a:pt x="47" y="109"/>
                    <a:pt x="48" y="111"/>
                  </a:cubicBezTo>
                  <a:cubicBezTo>
                    <a:pt x="48" y="114"/>
                    <a:pt x="48" y="116"/>
                    <a:pt x="46" y="119"/>
                  </a:cubicBezTo>
                  <a:cubicBezTo>
                    <a:pt x="44" y="121"/>
                    <a:pt x="41" y="122"/>
                    <a:pt x="38" y="122"/>
                  </a:cubicBezTo>
                  <a:cubicBezTo>
                    <a:pt x="37" y="122"/>
                    <a:pt x="36" y="122"/>
                    <a:pt x="35" y="122"/>
                  </a:cubicBezTo>
                  <a:cubicBezTo>
                    <a:pt x="29" y="122"/>
                    <a:pt x="23" y="124"/>
                    <a:pt x="22" y="125"/>
                  </a:cubicBezTo>
                  <a:cubicBezTo>
                    <a:pt x="21" y="126"/>
                    <a:pt x="22" y="131"/>
                    <a:pt x="23" y="135"/>
                  </a:cubicBezTo>
                  <a:cubicBezTo>
                    <a:pt x="23" y="137"/>
                    <a:pt x="22" y="139"/>
                    <a:pt x="21" y="140"/>
                  </a:cubicBezTo>
                  <a:cubicBezTo>
                    <a:pt x="20" y="140"/>
                    <a:pt x="20" y="140"/>
                    <a:pt x="20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42" name="Freeform 66"/>
            <p:cNvSpPr>
              <a:spLocks/>
            </p:cNvSpPr>
            <p:nvPr/>
          </p:nvSpPr>
          <p:spPr bwMode="auto">
            <a:xfrm>
              <a:off x="3434" y="2402"/>
              <a:ext cx="143" cy="335"/>
            </a:xfrm>
            <a:custGeom>
              <a:avLst/>
              <a:gdLst>
                <a:gd name="T0" fmla="*/ 40 w 60"/>
                <a:gd name="T1" fmla="*/ 140 h 140"/>
                <a:gd name="T2" fmla="*/ 38 w 60"/>
                <a:gd name="T3" fmla="*/ 135 h 140"/>
                <a:gd name="T4" fmla="*/ 38 w 60"/>
                <a:gd name="T5" fmla="*/ 125 h 140"/>
                <a:gd name="T6" fmla="*/ 25 w 60"/>
                <a:gd name="T7" fmla="*/ 122 h 140"/>
                <a:gd name="T8" fmla="*/ 23 w 60"/>
                <a:gd name="T9" fmla="*/ 122 h 140"/>
                <a:gd name="T10" fmla="*/ 15 w 60"/>
                <a:gd name="T11" fmla="*/ 119 h 140"/>
                <a:gd name="T12" fmla="*/ 13 w 60"/>
                <a:gd name="T13" fmla="*/ 111 h 140"/>
                <a:gd name="T14" fmla="*/ 14 w 60"/>
                <a:gd name="T15" fmla="*/ 107 h 140"/>
                <a:gd name="T16" fmla="*/ 15 w 60"/>
                <a:gd name="T17" fmla="*/ 104 h 140"/>
                <a:gd name="T18" fmla="*/ 14 w 60"/>
                <a:gd name="T19" fmla="*/ 104 h 140"/>
                <a:gd name="T20" fmla="*/ 9 w 60"/>
                <a:gd name="T21" fmla="*/ 97 h 140"/>
                <a:gd name="T22" fmla="*/ 10 w 60"/>
                <a:gd name="T23" fmla="*/ 93 h 140"/>
                <a:gd name="T24" fmla="*/ 9 w 60"/>
                <a:gd name="T25" fmla="*/ 90 h 140"/>
                <a:gd name="T26" fmla="*/ 10 w 60"/>
                <a:gd name="T27" fmla="*/ 85 h 140"/>
                <a:gd name="T28" fmla="*/ 10 w 60"/>
                <a:gd name="T29" fmla="*/ 85 h 140"/>
                <a:gd name="T30" fmla="*/ 10 w 60"/>
                <a:gd name="T31" fmla="*/ 84 h 140"/>
                <a:gd name="T32" fmla="*/ 10 w 60"/>
                <a:gd name="T33" fmla="*/ 84 h 140"/>
                <a:gd name="T34" fmla="*/ 1 w 60"/>
                <a:gd name="T35" fmla="*/ 78 h 140"/>
                <a:gd name="T36" fmla="*/ 6 w 60"/>
                <a:gd name="T37" fmla="*/ 65 h 140"/>
                <a:gd name="T38" fmla="*/ 11 w 60"/>
                <a:gd name="T39" fmla="*/ 56 h 140"/>
                <a:gd name="T40" fmla="*/ 10 w 60"/>
                <a:gd name="T41" fmla="*/ 50 h 140"/>
                <a:gd name="T42" fmla="*/ 10 w 60"/>
                <a:gd name="T43" fmla="*/ 43 h 140"/>
                <a:gd name="T44" fmla="*/ 56 w 60"/>
                <a:gd name="T45" fmla="*/ 0 h 140"/>
                <a:gd name="T46" fmla="*/ 60 w 60"/>
                <a:gd name="T47" fmla="*/ 3 h 140"/>
                <a:gd name="T48" fmla="*/ 59 w 60"/>
                <a:gd name="T49" fmla="*/ 6 h 140"/>
                <a:gd name="T50" fmla="*/ 57 w 60"/>
                <a:gd name="T51" fmla="*/ 7 h 140"/>
                <a:gd name="T52" fmla="*/ 16 w 60"/>
                <a:gd name="T53" fmla="*/ 43 h 140"/>
                <a:gd name="T54" fmla="*/ 17 w 60"/>
                <a:gd name="T55" fmla="*/ 48 h 140"/>
                <a:gd name="T56" fmla="*/ 18 w 60"/>
                <a:gd name="T57" fmla="*/ 57 h 140"/>
                <a:gd name="T58" fmla="*/ 11 w 60"/>
                <a:gd name="T59" fmla="*/ 70 h 140"/>
                <a:gd name="T60" fmla="*/ 8 w 60"/>
                <a:gd name="T61" fmla="*/ 76 h 140"/>
                <a:gd name="T62" fmla="*/ 11 w 60"/>
                <a:gd name="T63" fmla="*/ 77 h 140"/>
                <a:gd name="T64" fmla="*/ 17 w 60"/>
                <a:gd name="T65" fmla="*/ 82 h 140"/>
                <a:gd name="T66" fmla="*/ 17 w 60"/>
                <a:gd name="T67" fmla="*/ 87 h 140"/>
                <a:gd name="T68" fmla="*/ 16 w 60"/>
                <a:gd name="T69" fmla="*/ 89 h 140"/>
                <a:gd name="T70" fmla="*/ 17 w 60"/>
                <a:gd name="T71" fmla="*/ 91 h 140"/>
                <a:gd name="T72" fmla="*/ 18 w 60"/>
                <a:gd name="T73" fmla="*/ 94 h 140"/>
                <a:gd name="T74" fmla="*/ 16 w 60"/>
                <a:gd name="T75" fmla="*/ 97 h 140"/>
                <a:gd name="T76" fmla="*/ 17 w 60"/>
                <a:gd name="T77" fmla="*/ 97 h 140"/>
                <a:gd name="T78" fmla="*/ 20 w 60"/>
                <a:gd name="T79" fmla="*/ 100 h 140"/>
                <a:gd name="T80" fmla="*/ 20 w 60"/>
                <a:gd name="T81" fmla="*/ 109 h 140"/>
                <a:gd name="T82" fmla="*/ 20 w 60"/>
                <a:gd name="T83" fmla="*/ 112 h 140"/>
                <a:gd name="T84" fmla="*/ 20 w 60"/>
                <a:gd name="T85" fmla="*/ 114 h 140"/>
                <a:gd name="T86" fmla="*/ 22 w 60"/>
                <a:gd name="T87" fmla="*/ 115 h 140"/>
                <a:gd name="T88" fmla="*/ 22 w 60"/>
                <a:gd name="T89" fmla="*/ 115 h 140"/>
                <a:gd name="T90" fmla="*/ 25 w 60"/>
                <a:gd name="T91" fmla="*/ 115 h 140"/>
                <a:gd name="T92" fmla="*/ 44 w 60"/>
                <a:gd name="T93" fmla="*/ 120 h 140"/>
                <a:gd name="T94" fmla="*/ 44 w 60"/>
                <a:gd name="T95" fmla="*/ 137 h 140"/>
                <a:gd name="T96" fmla="*/ 41 w 60"/>
                <a:gd name="T97" fmla="*/ 140 h 140"/>
                <a:gd name="T98" fmla="*/ 40 w 60"/>
                <a:gd name="T9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0" h="140">
                  <a:moveTo>
                    <a:pt x="40" y="140"/>
                  </a:moveTo>
                  <a:cubicBezTo>
                    <a:pt x="38" y="139"/>
                    <a:pt x="37" y="137"/>
                    <a:pt x="38" y="135"/>
                  </a:cubicBezTo>
                  <a:cubicBezTo>
                    <a:pt x="39" y="131"/>
                    <a:pt x="39" y="126"/>
                    <a:pt x="38" y="125"/>
                  </a:cubicBezTo>
                  <a:cubicBezTo>
                    <a:pt x="38" y="124"/>
                    <a:pt x="32" y="122"/>
                    <a:pt x="25" y="122"/>
                  </a:cubicBezTo>
                  <a:cubicBezTo>
                    <a:pt x="25" y="122"/>
                    <a:pt x="24" y="122"/>
                    <a:pt x="23" y="122"/>
                  </a:cubicBezTo>
                  <a:cubicBezTo>
                    <a:pt x="20" y="122"/>
                    <a:pt x="17" y="121"/>
                    <a:pt x="15" y="119"/>
                  </a:cubicBezTo>
                  <a:cubicBezTo>
                    <a:pt x="13" y="116"/>
                    <a:pt x="12" y="114"/>
                    <a:pt x="13" y="111"/>
                  </a:cubicBezTo>
                  <a:cubicBezTo>
                    <a:pt x="13" y="109"/>
                    <a:pt x="14" y="108"/>
                    <a:pt x="14" y="107"/>
                  </a:cubicBezTo>
                  <a:cubicBezTo>
                    <a:pt x="14" y="106"/>
                    <a:pt x="14" y="105"/>
                    <a:pt x="15" y="104"/>
                  </a:cubicBezTo>
                  <a:cubicBezTo>
                    <a:pt x="14" y="104"/>
                    <a:pt x="14" y="104"/>
                    <a:pt x="14" y="104"/>
                  </a:cubicBezTo>
                  <a:cubicBezTo>
                    <a:pt x="13" y="103"/>
                    <a:pt x="9" y="101"/>
                    <a:pt x="9" y="97"/>
                  </a:cubicBezTo>
                  <a:cubicBezTo>
                    <a:pt x="9" y="95"/>
                    <a:pt x="10" y="94"/>
                    <a:pt x="10" y="93"/>
                  </a:cubicBezTo>
                  <a:cubicBezTo>
                    <a:pt x="10" y="92"/>
                    <a:pt x="9" y="91"/>
                    <a:pt x="9" y="90"/>
                  </a:cubicBezTo>
                  <a:cubicBezTo>
                    <a:pt x="9" y="88"/>
                    <a:pt x="10" y="86"/>
                    <a:pt x="10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7" y="84"/>
                    <a:pt x="3" y="83"/>
                    <a:pt x="1" y="78"/>
                  </a:cubicBezTo>
                  <a:cubicBezTo>
                    <a:pt x="0" y="73"/>
                    <a:pt x="3" y="69"/>
                    <a:pt x="6" y="65"/>
                  </a:cubicBezTo>
                  <a:cubicBezTo>
                    <a:pt x="8" y="62"/>
                    <a:pt x="11" y="59"/>
                    <a:pt x="11" y="56"/>
                  </a:cubicBezTo>
                  <a:cubicBezTo>
                    <a:pt x="11" y="54"/>
                    <a:pt x="11" y="52"/>
                    <a:pt x="10" y="50"/>
                  </a:cubicBezTo>
                  <a:cubicBezTo>
                    <a:pt x="10" y="48"/>
                    <a:pt x="9" y="46"/>
                    <a:pt x="10" y="43"/>
                  </a:cubicBezTo>
                  <a:cubicBezTo>
                    <a:pt x="10" y="43"/>
                    <a:pt x="9" y="0"/>
                    <a:pt x="56" y="0"/>
                  </a:cubicBezTo>
                  <a:cubicBezTo>
                    <a:pt x="58" y="0"/>
                    <a:pt x="60" y="1"/>
                    <a:pt x="60" y="3"/>
                  </a:cubicBezTo>
                  <a:cubicBezTo>
                    <a:pt x="60" y="5"/>
                    <a:pt x="60" y="6"/>
                    <a:pt x="59" y="6"/>
                  </a:cubicBezTo>
                  <a:cubicBezTo>
                    <a:pt x="59" y="7"/>
                    <a:pt x="58" y="7"/>
                    <a:pt x="57" y="7"/>
                  </a:cubicBezTo>
                  <a:cubicBezTo>
                    <a:pt x="16" y="7"/>
                    <a:pt x="16" y="43"/>
                    <a:pt x="16" y="43"/>
                  </a:cubicBezTo>
                  <a:cubicBezTo>
                    <a:pt x="16" y="45"/>
                    <a:pt x="17" y="47"/>
                    <a:pt x="17" y="48"/>
                  </a:cubicBezTo>
                  <a:cubicBezTo>
                    <a:pt x="18" y="51"/>
                    <a:pt x="18" y="53"/>
                    <a:pt x="18" y="57"/>
                  </a:cubicBezTo>
                  <a:cubicBezTo>
                    <a:pt x="17" y="62"/>
                    <a:pt x="14" y="66"/>
                    <a:pt x="11" y="70"/>
                  </a:cubicBezTo>
                  <a:cubicBezTo>
                    <a:pt x="11" y="71"/>
                    <a:pt x="8" y="75"/>
                    <a:pt x="8" y="76"/>
                  </a:cubicBezTo>
                  <a:cubicBezTo>
                    <a:pt x="8" y="76"/>
                    <a:pt x="10" y="77"/>
                    <a:pt x="11" y="77"/>
                  </a:cubicBezTo>
                  <a:cubicBezTo>
                    <a:pt x="13" y="77"/>
                    <a:pt x="17" y="78"/>
                    <a:pt x="17" y="82"/>
                  </a:cubicBezTo>
                  <a:cubicBezTo>
                    <a:pt x="17" y="84"/>
                    <a:pt x="17" y="86"/>
                    <a:pt x="17" y="87"/>
                  </a:cubicBezTo>
                  <a:cubicBezTo>
                    <a:pt x="16" y="88"/>
                    <a:pt x="16" y="89"/>
                    <a:pt x="16" y="89"/>
                  </a:cubicBezTo>
                  <a:cubicBezTo>
                    <a:pt x="16" y="89"/>
                    <a:pt x="17" y="90"/>
                    <a:pt x="17" y="91"/>
                  </a:cubicBezTo>
                  <a:cubicBezTo>
                    <a:pt x="18" y="91"/>
                    <a:pt x="18" y="93"/>
                    <a:pt x="18" y="94"/>
                  </a:cubicBezTo>
                  <a:cubicBezTo>
                    <a:pt x="18" y="96"/>
                    <a:pt x="17" y="96"/>
                    <a:pt x="16" y="97"/>
                  </a:cubicBezTo>
                  <a:cubicBezTo>
                    <a:pt x="17" y="97"/>
                    <a:pt x="17" y="97"/>
                    <a:pt x="17" y="97"/>
                  </a:cubicBezTo>
                  <a:cubicBezTo>
                    <a:pt x="18" y="98"/>
                    <a:pt x="20" y="98"/>
                    <a:pt x="20" y="100"/>
                  </a:cubicBezTo>
                  <a:cubicBezTo>
                    <a:pt x="22" y="102"/>
                    <a:pt x="21" y="105"/>
                    <a:pt x="20" y="109"/>
                  </a:cubicBezTo>
                  <a:cubicBezTo>
                    <a:pt x="20" y="110"/>
                    <a:pt x="20" y="111"/>
                    <a:pt x="20" y="112"/>
                  </a:cubicBezTo>
                  <a:cubicBezTo>
                    <a:pt x="20" y="113"/>
                    <a:pt x="19" y="113"/>
                    <a:pt x="20" y="114"/>
                  </a:cubicBezTo>
                  <a:cubicBezTo>
                    <a:pt x="20" y="114"/>
                    <a:pt x="21" y="115"/>
                    <a:pt x="22" y="115"/>
                  </a:cubicBezTo>
                  <a:cubicBezTo>
                    <a:pt x="22" y="115"/>
                    <a:pt x="22" y="115"/>
                    <a:pt x="22" y="115"/>
                  </a:cubicBezTo>
                  <a:cubicBezTo>
                    <a:pt x="22" y="115"/>
                    <a:pt x="23" y="115"/>
                    <a:pt x="25" y="115"/>
                  </a:cubicBezTo>
                  <a:cubicBezTo>
                    <a:pt x="31" y="115"/>
                    <a:pt x="40" y="116"/>
                    <a:pt x="44" y="120"/>
                  </a:cubicBezTo>
                  <a:cubicBezTo>
                    <a:pt x="47" y="125"/>
                    <a:pt x="45" y="135"/>
                    <a:pt x="44" y="137"/>
                  </a:cubicBezTo>
                  <a:cubicBezTo>
                    <a:pt x="44" y="139"/>
                    <a:pt x="43" y="140"/>
                    <a:pt x="41" y="140"/>
                  </a:cubicBezTo>
                  <a:cubicBezTo>
                    <a:pt x="41" y="140"/>
                    <a:pt x="40" y="140"/>
                    <a:pt x="40" y="1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43" name="Freeform 67"/>
            <p:cNvSpPr>
              <a:spLocks noEditPoints="1"/>
            </p:cNvSpPr>
            <p:nvPr/>
          </p:nvSpPr>
          <p:spPr bwMode="auto">
            <a:xfrm>
              <a:off x="3283" y="2459"/>
              <a:ext cx="136" cy="192"/>
            </a:xfrm>
            <a:custGeom>
              <a:avLst/>
              <a:gdLst>
                <a:gd name="T0" fmla="*/ 40 w 57"/>
                <a:gd name="T1" fmla="*/ 0 h 80"/>
                <a:gd name="T2" fmla="*/ 4 w 57"/>
                <a:gd name="T3" fmla="*/ 0 h 80"/>
                <a:gd name="T4" fmla="*/ 0 w 57"/>
                <a:gd name="T5" fmla="*/ 4 h 80"/>
                <a:gd name="T6" fmla="*/ 0 w 57"/>
                <a:gd name="T7" fmla="*/ 75 h 80"/>
                <a:gd name="T8" fmla="*/ 4 w 57"/>
                <a:gd name="T9" fmla="*/ 80 h 80"/>
                <a:gd name="T10" fmla="*/ 53 w 57"/>
                <a:gd name="T11" fmla="*/ 80 h 80"/>
                <a:gd name="T12" fmla="*/ 57 w 57"/>
                <a:gd name="T13" fmla="*/ 75 h 80"/>
                <a:gd name="T14" fmla="*/ 57 w 57"/>
                <a:gd name="T15" fmla="*/ 19 h 80"/>
                <a:gd name="T16" fmla="*/ 40 w 57"/>
                <a:gd name="T17" fmla="*/ 0 h 80"/>
                <a:gd name="T18" fmla="*/ 11 w 57"/>
                <a:gd name="T19" fmla="*/ 31 h 80"/>
                <a:gd name="T20" fmla="*/ 34 w 57"/>
                <a:gd name="T21" fmla="*/ 31 h 80"/>
                <a:gd name="T22" fmla="*/ 37 w 57"/>
                <a:gd name="T23" fmla="*/ 34 h 80"/>
                <a:gd name="T24" fmla="*/ 34 w 57"/>
                <a:gd name="T25" fmla="*/ 37 h 80"/>
                <a:gd name="T26" fmla="*/ 11 w 57"/>
                <a:gd name="T27" fmla="*/ 37 h 80"/>
                <a:gd name="T28" fmla="*/ 8 w 57"/>
                <a:gd name="T29" fmla="*/ 34 h 80"/>
                <a:gd name="T30" fmla="*/ 11 w 57"/>
                <a:gd name="T31" fmla="*/ 31 h 80"/>
                <a:gd name="T32" fmla="*/ 47 w 57"/>
                <a:gd name="T33" fmla="*/ 67 h 80"/>
                <a:gd name="T34" fmla="*/ 11 w 57"/>
                <a:gd name="T35" fmla="*/ 67 h 80"/>
                <a:gd name="T36" fmla="*/ 8 w 57"/>
                <a:gd name="T37" fmla="*/ 63 h 80"/>
                <a:gd name="T38" fmla="*/ 11 w 57"/>
                <a:gd name="T39" fmla="*/ 60 h 80"/>
                <a:gd name="T40" fmla="*/ 47 w 57"/>
                <a:gd name="T41" fmla="*/ 60 h 80"/>
                <a:gd name="T42" fmla="*/ 50 w 57"/>
                <a:gd name="T43" fmla="*/ 63 h 80"/>
                <a:gd name="T44" fmla="*/ 47 w 57"/>
                <a:gd name="T45" fmla="*/ 67 h 80"/>
                <a:gd name="T46" fmla="*/ 47 w 57"/>
                <a:gd name="T47" fmla="*/ 52 h 80"/>
                <a:gd name="T48" fmla="*/ 11 w 57"/>
                <a:gd name="T49" fmla="*/ 52 h 80"/>
                <a:gd name="T50" fmla="*/ 8 w 57"/>
                <a:gd name="T51" fmla="*/ 49 h 80"/>
                <a:gd name="T52" fmla="*/ 11 w 57"/>
                <a:gd name="T53" fmla="*/ 45 h 80"/>
                <a:gd name="T54" fmla="*/ 47 w 57"/>
                <a:gd name="T55" fmla="*/ 45 h 80"/>
                <a:gd name="T56" fmla="*/ 50 w 57"/>
                <a:gd name="T57" fmla="*/ 49 h 80"/>
                <a:gd name="T58" fmla="*/ 47 w 57"/>
                <a:gd name="T59" fmla="*/ 52 h 80"/>
                <a:gd name="T60" fmla="*/ 55 w 57"/>
                <a:gd name="T61" fmla="*/ 23 h 80"/>
                <a:gd name="T62" fmla="*/ 54 w 57"/>
                <a:gd name="T63" fmla="*/ 23 h 80"/>
                <a:gd name="T64" fmla="*/ 38 w 57"/>
                <a:gd name="T65" fmla="*/ 23 h 80"/>
                <a:gd name="T66" fmla="*/ 37 w 57"/>
                <a:gd name="T67" fmla="*/ 22 h 80"/>
                <a:gd name="T68" fmla="*/ 37 w 57"/>
                <a:gd name="T69" fmla="*/ 4 h 80"/>
                <a:gd name="T70" fmla="*/ 37 w 57"/>
                <a:gd name="T71" fmla="*/ 3 h 80"/>
                <a:gd name="T72" fmla="*/ 38 w 57"/>
                <a:gd name="T73" fmla="*/ 4 h 80"/>
                <a:gd name="T74" fmla="*/ 42 w 57"/>
                <a:gd name="T75" fmla="*/ 7 h 80"/>
                <a:gd name="T76" fmla="*/ 42 w 57"/>
                <a:gd name="T77" fmla="*/ 8 h 80"/>
                <a:gd name="T78" fmla="*/ 42 w 57"/>
                <a:gd name="T79" fmla="*/ 18 h 80"/>
                <a:gd name="T80" fmla="*/ 50 w 57"/>
                <a:gd name="T81" fmla="*/ 18 h 80"/>
                <a:gd name="T82" fmla="*/ 51 w 57"/>
                <a:gd name="T83" fmla="*/ 18 h 80"/>
                <a:gd name="T84" fmla="*/ 54 w 57"/>
                <a:gd name="T85" fmla="*/ 22 h 80"/>
                <a:gd name="T86" fmla="*/ 55 w 57"/>
                <a:gd name="T87" fmla="*/ 2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" h="80">
                  <a:moveTo>
                    <a:pt x="4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2" y="80"/>
                    <a:pt x="4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56" y="80"/>
                    <a:pt x="57" y="78"/>
                    <a:pt x="57" y="75"/>
                  </a:cubicBezTo>
                  <a:cubicBezTo>
                    <a:pt x="57" y="19"/>
                    <a:pt x="57" y="19"/>
                    <a:pt x="57" y="19"/>
                  </a:cubicBezTo>
                  <a:lnTo>
                    <a:pt x="40" y="0"/>
                  </a:lnTo>
                  <a:close/>
                  <a:moveTo>
                    <a:pt x="11" y="31"/>
                  </a:moveTo>
                  <a:cubicBezTo>
                    <a:pt x="34" y="31"/>
                    <a:pt x="34" y="31"/>
                    <a:pt x="34" y="31"/>
                  </a:cubicBezTo>
                  <a:cubicBezTo>
                    <a:pt x="36" y="31"/>
                    <a:pt x="37" y="32"/>
                    <a:pt x="37" y="34"/>
                  </a:cubicBezTo>
                  <a:cubicBezTo>
                    <a:pt x="37" y="36"/>
                    <a:pt x="36" y="37"/>
                    <a:pt x="34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9" y="37"/>
                    <a:pt x="8" y="36"/>
                    <a:pt x="8" y="34"/>
                  </a:cubicBezTo>
                  <a:cubicBezTo>
                    <a:pt x="8" y="32"/>
                    <a:pt x="9" y="31"/>
                    <a:pt x="11" y="31"/>
                  </a:cubicBezTo>
                  <a:close/>
                  <a:moveTo>
                    <a:pt x="47" y="67"/>
                  </a:moveTo>
                  <a:cubicBezTo>
                    <a:pt x="11" y="67"/>
                    <a:pt x="11" y="67"/>
                    <a:pt x="11" y="67"/>
                  </a:cubicBezTo>
                  <a:cubicBezTo>
                    <a:pt x="9" y="67"/>
                    <a:pt x="8" y="65"/>
                    <a:pt x="8" y="63"/>
                  </a:cubicBezTo>
                  <a:cubicBezTo>
                    <a:pt x="8" y="61"/>
                    <a:pt x="9" y="60"/>
                    <a:pt x="11" y="60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9" y="60"/>
                    <a:pt x="50" y="61"/>
                    <a:pt x="50" y="63"/>
                  </a:cubicBezTo>
                  <a:cubicBezTo>
                    <a:pt x="50" y="65"/>
                    <a:pt x="49" y="67"/>
                    <a:pt x="47" y="67"/>
                  </a:cubicBezTo>
                  <a:close/>
                  <a:moveTo>
                    <a:pt x="47" y="52"/>
                  </a:moveTo>
                  <a:cubicBezTo>
                    <a:pt x="11" y="52"/>
                    <a:pt x="11" y="52"/>
                    <a:pt x="11" y="52"/>
                  </a:cubicBezTo>
                  <a:cubicBezTo>
                    <a:pt x="9" y="52"/>
                    <a:pt x="8" y="50"/>
                    <a:pt x="8" y="49"/>
                  </a:cubicBezTo>
                  <a:cubicBezTo>
                    <a:pt x="8" y="47"/>
                    <a:pt x="9" y="45"/>
                    <a:pt x="11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9" y="45"/>
                    <a:pt x="50" y="47"/>
                    <a:pt x="50" y="49"/>
                  </a:cubicBezTo>
                  <a:cubicBezTo>
                    <a:pt x="50" y="50"/>
                    <a:pt x="49" y="52"/>
                    <a:pt x="47" y="52"/>
                  </a:cubicBezTo>
                  <a:close/>
                  <a:moveTo>
                    <a:pt x="55" y="23"/>
                  </a:moveTo>
                  <a:cubicBezTo>
                    <a:pt x="54" y="23"/>
                    <a:pt x="54" y="23"/>
                    <a:pt x="54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2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7" y="4"/>
                    <a:pt x="37" y="4"/>
                    <a:pt x="37" y="3"/>
                  </a:cubicBezTo>
                  <a:cubicBezTo>
                    <a:pt x="38" y="3"/>
                    <a:pt x="38" y="3"/>
                    <a:pt x="38" y="4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8"/>
                    <a:pt x="50" y="18"/>
                    <a:pt x="51" y="18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</p:grpSp>
      <p:sp>
        <p:nvSpPr>
          <p:cNvPr id="38" name="Freeform 10"/>
          <p:cNvSpPr>
            <a:spLocks noEditPoints="1"/>
          </p:cNvSpPr>
          <p:nvPr/>
        </p:nvSpPr>
        <p:spPr bwMode="auto">
          <a:xfrm>
            <a:off x="6190631" y="1332043"/>
            <a:ext cx="755493" cy="757451"/>
          </a:xfrm>
          <a:custGeom>
            <a:avLst/>
            <a:gdLst/>
            <a:ahLst/>
            <a:cxnLst>
              <a:cxn ang="0">
                <a:pos x="162" y="0"/>
              </a:cxn>
              <a:cxn ang="0">
                <a:pos x="0" y="161"/>
              </a:cxn>
              <a:cxn ang="0">
                <a:pos x="162" y="323"/>
              </a:cxn>
              <a:cxn ang="0">
                <a:pos x="323" y="161"/>
              </a:cxn>
              <a:cxn ang="0">
                <a:pos x="162" y="0"/>
              </a:cxn>
              <a:cxn ang="0">
                <a:pos x="226" y="72"/>
              </a:cxn>
              <a:cxn ang="0">
                <a:pos x="162" y="175"/>
              </a:cxn>
              <a:cxn ang="0">
                <a:pos x="98" y="72"/>
              </a:cxn>
              <a:cxn ang="0">
                <a:pos x="226" y="72"/>
              </a:cxn>
              <a:cxn ang="0">
                <a:pos x="267" y="226"/>
              </a:cxn>
              <a:cxn ang="0">
                <a:pos x="255" y="232"/>
              </a:cxn>
              <a:cxn ang="0">
                <a:pos x="69" y="232"/>
              </a:cxn>
              <a:cxn ang="0">
                <a:pos x="57" y="226"/>
              </a:cxn>
              <a:cxn ang="0">
                <a:pos x="54" y="213"/>
              </a:cxn>
              <a:cxn ang="0">
                <a:pos x="76" y="126"/>
              </a:cxn>
              <a:cxn ang="0">
                <a:pos x="91" y="115"/>
              </a:cxn>
              <a:cxn ang="0">
                <a:pos x="106" y="115"/>
              </a:cxn>
              <a:cxn ang="0">
                <a:pos x="125" y="145"/>
              </a:cxn>
              <a:cxn ang="0">
                <a:pos x="102" y="145"/>
              </a:cxn>
              <a:cxn ang="0">
                <a:pos x="88" y="201"/>
              </a:cxn>
              <a:cxn ang="0">
                <a:pos x="235" y="201"/>
              </a:cxn>
              <a:cxn ang="0">
                <a:pos x="221" y="145"/>
              </a:cxn>
              <a:cxn ang="0">
                <a:pos x="198" y="145"/>
              </a:cxn>
              <a:cxn ang="0">
                <a:pos x="217" y="115"/>
              </a:cxn>
              <a:cxn ang="0">
                <a:pos x="233" y="115"/>
              </a:cxn>
              <a:cxn ang="0">
                <a:pos x="248" y="126"/>
              </a:cxn>
              <a:cxn ang="0">
                <a:pos x="270" y="213"/>
              </a:cxn>
              <a:cxn ang="0">
                <a:pos x="267" y="226"/>
              </a:cxn>
            </a:cxnLst>
            <a:rect l="0" t="0" r="r" b="b"/>
            <a:pathLst>
              <a:path w="323" h="323">
                <a:moveTo>
                  <a:pt x="162" y="0"/>
                </a:moveTo>
                <a:cubicBezTo>
                  <a:pt x="73" y="0"/>
                  <a:pt x="0" y="72"/>
                  <a:pt x="0" y="161"/>
                </a:cubicBezTo>
                <a:cubicBezTo>
                  <a:pt x="0" y="251"/>
                  <a:pt x="73" y="323"/>
                  <a:pt x="162" y="323"/>
                </a:cubicBezTo>
                <a:cubicBezTo>
                  <a:pt x="251" y="323"/>
                  <a:pt x="323" y="251"/>
                  <a:pt x="323" y="161"/>
                </a:cubicBezTo>
                <a:cubicBezTo>
                  <a:pt x="323" y="72"/>
                  <a:pt x="251" y="0"/>
                  <a:pt x="162" y="0"/>
                </a:cubicBezTo>
                <a:close/>
                <a:moveTo>
                  <a:pt x="226" y="72"/>
                </a:moveTo>
                <a:cubicBezTo>
                  <a:pt x="162" y="175"/>
                  <a:pt x="162" y="175"/>
                  <a:pt x="162" y="175"/>
                </a:cubicBezTo>
                <a:cubicBezTo>
                  <a:pt x="98" y="72"/>
                  <a:pt x="98" y="72"/>
                  <a:pt x="98" y="72"/>
                </a:cubicBezTo>
                <a:cubicBezTo>
                  <a:pt x="226" y="72"/>
                  <a:pt x="226" y="72"/>
                  <a:pt x="226" y="72"/>
                </a:cubicBezTo>
                <a:close/>
                <a:moveTo>
                  <a:pt x="267" y="226"/>
                </a:moveTo>
                <a:cubicBezTo>
                  <a:pt x="264" y="229"/>
                  <a:pt x="259" y="232"/>
                  <a:pt x="255" y="232"/>
                </a:cubicBezTo>
                <a:cubicBezTo>
                  <a:pt x="255" y="232"/>
                  <a:pt x="255" y="232"/>
                  <a:pt x="69" y="232"/>
                </a:cubicBezTo>
                <a:cubicBezTo>
                  <a:pt x="64" y="232"/>
                  <a:pt x="59" y="229"/>
                  <a:pt x="57" y="226"/>
                </a:cubicBezTo>
                <a:cubicBezTo>
                  <a:pt x="54" y="222"/>
                  <a:pt x="53" y="217"/>
                  <a:pt x="54" y="213"/>
                </a:cubicBezTo>
                <a:cubicBezTo>
                  <a:pt x="54" y="213"/>
                  <a:pt x="54" y="213"/>
                  <a:pt x="76" y="126"/>
                </a:cubicBezTo>
                <a:cubicBezTo>
                  <a:pt x="77" y="120"/>
                  <a:pt x="84" y="115"/>
                  <a:pt x="91" y="115"/>
                </a:cubicBezTo>
                <a:cubicBezTo>
                  <a:pt x="91" y="115"/>
                  <a:pt x="91" y="115"/>
                  <a:pt x="106" y="115"/>
                </a:cubicBezTo>
                <a:cubicBezTo>
                  <a:pt x="106" y="115"/>
                  <a:pt x="106" y="115"/>
                  <a:pt x="125" y="145"/>
                </a:cubicBezTo>
                <a:cubicBezTo>
                  <a:pt x="125" y="145"/>
                  <a:pt x="125" y="145"/>
                  <a:pt x="102" y="145"/>
                </a:cubicBezTo>
                <a:cubicBezTo>
                  <a:pt x="102" y="145"/>
                  <a:pt x="102" y="145"/>
                  <a:pt x="88" y="201"/>
                </a:cubicBezTo>
                <a:cubicBezTo>
                  <a:pt x="88" y="201"/>
                  <a:pt x="88" y="201"/>
                  <a:pt x="235" y="201"/>
                </a:cubicBezTo>
                <a:cubicBezTo>
                  <a:pt x="235" y="201"/>
                  <a:pt x="235" y="201"/>
                  <a:pt x="221" y="145"/>
                </a:cubicBezTo>
                <a:cubicBezTo>
                  <a:pt x="221" y="145"/>
                  <a:pt x="221" y="145"/>
                  <a:pt x="198" y="145"/>
                </a:cubicBezTo>
                <a:cubicBezTo>
                  <a:pt x="198" y="145"/>
                  <a:pt x="198" y="145"/>
                  <a:pt x="217" y="115"/>
                </a:cubicBezTo>
                <a:cubicBezTo>
                  <a:pt x="217" y="115"/>
                  <a:pt x="217" y="115"/>
                  <a:pt x="233" y="115"/>
                </a:cubicBezTo>
                <a:cubicBezTo>
                  <a:pt x="240" y="115"/>
                  <a:pt x="246" y="120"/>
                  <a:pt x="248" y="126"/>
                </a:cubicBezTo>
                <a:cubicBezTo>
                  <a:pt x="248" y="126"/>
                  <a:pt x="248" y="126"/>
                  <a:pt x="270" y="213"/>
                </a:cubicBezTo>
                <a:cubicBezTo>
                  <a:pt x="271" y="217"/>
                  <a:pt x="270" y="222"/>
                  <a:pt x="267" y="226"/>
                </a:cubicBezTo>
                <a:close/>
              </a:path>
            </a:pathLst>
          </a:custGeom>
          <a:solidFill>
            <a:srgbClr val="1F55B6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100817" tIns="50408" rIns="100817" bIns="50408" numCol="1" anchor="t" anchorCtr="0" compatLnSpc="1">
            <a:prstTxWarp prst="textNoShape">
              <a:avLst/>
            </a:prstTxWarp>
          </a:bodyPr>
          <a:lstStyle/>
          <a:p>
            <a:endParaRPr lang="en-US" sz="2205"/>
          </a:p>
        </p:txBody>
      </p:sp>
    </p:spTree>
    <p:extLst>
      <p:ext uri="{BB962C8B-B14F-4D97-AF65-F5344CB8AC3E}">
        <p14:creationId xmlns:p14="http://schemas.microsoft.com/office/powerpoint/2010/main" val="4775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 bwMode="ltGray">
          <a:xfrm>
            <a:off x="6637414" y="1716341"/>
            <a:ext cx="4552001" cy="4408145"/>
          </a:xfrm>
          <a:prstGeom prst="rect">
            <a:avLst/>
          </a:prstGeom>
          <a:solidFill>
            <a:schemeClr val="bg1"/>
          </a:solidFill>
          <a:ln w="25400">
            <a:solidFill>
              <a:srgbClr val="0056A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72000" rIns="91440" bIns="0" rtlCol="0" anchor="t">
            <a:noAutofit/>
          </a:bodyPr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1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08423" y="1988363"/>
            <a:ext cx="3350144" cy="83099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Analysing the average</a:t>
            </a:r>
            <a:r>
              <a:rPr kumimoji="0" lang="en-GB" sz="160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 gas consumption for different types of cars</a:t>
            </a:r>
            <a:r>
              <a:rPr kumimoji="0" lang="en-GB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 </a:t>
            </a:r>
            <a:endParaRPr kumimoji="0" lang="en-GB" sz="1600" b="1" i="0" u="none" strike="noStrike" kern="120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Georgia" charset="0"/>
              <a:ea typeface="Georgia" charset="0"/>
              <a:cs typeface="Georgia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932269" y="2097891"/>
            <a:ext cx="631897" cy="631897"/>
            <a:chOff x="7155272" y="2310417"/>
            <a:chExt cx="505786" cy="505786"/>
          </a:xfrm>
        </p:grpSpPr>
        <p:sp>
          <p:nvSpPr>
            <p:cNvPr id="6" name="Oval 5"/>
            <p:cNvSpPr/>
            <p:nvPr/>
          </p:nvSpPr>
          <p:spPr bwMode="ltGray">
            <a:xfrm>
              <a:off x="7155272" y="2310417"/>
              <a:ext cx="505786" cy="505786"/>
            </a:xfrm>
            <a:prstGeom prst="ellipse">
              <a:avLst/>
            </a:prstGeom>
            <a:solidFill>
              <a:srgbClr val="0056A1"/>
            </a:solidFill>
            <a:ln w="3175">
              <a:solidFill>
                <a:srgbClr val="005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728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12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8" name="Freeform 4957"/>
            <p:cNvSpPr>
              <a:spLocks noEditPoints="1"/>
            </p:cNvSpPr>
            <p:nvPr/>
          </p:nvSpPr>
          <p:spPr bwMode="auto">
            <a:xfrm>
              <a:off x="7228834" y="2414754"/>
              <a:ext cx="339999" cy="281999"/>
            </a:xfrm>
            <a:custGeom>
              <a:avLst/>
              <a:gdLst>
                <a:gd name="T0" fmla="*/ 46 w 340"/>
                <a:gd name="T1" fmla="*/ 232 h 282"/>
                <a:gd name="T2" fmla="*/ 52 w 340"/>
                <a:gd name="T3" fmla="*/ 210 h 282"/>
                <a:gd name="T4" fmla="*/ 122 w 340"/>
                <a:gd name="T5" fmla="*/ 190 h 282"/>
                <a:gd name="T6" fmla="*/ 140 w 340"/>
                <a:gd name="T7" fmla="*/ 184 h 282"/>
                <a:gd name="T8" fmla="*/ 194 w 340"/>
                <a:gd name="T9" fmla="*/ 198 h 282"/>
                <a:gd name="T10" fmla="*/ 218 w 340"/>
                <a:gd name="T11" fmla="*/ 212 h 282"/>
                <a:gd name="T12" fmla="*/ 244 w 340"/>
                <a:gd name="T13" fmla="*/ 188 h 282"/>
                <a:gd name="T14" fmla="*/ 302 w 340"/>
                <a:gd name="T15" fmla="*/ 186 h 282"/>
                <a:gd name="T16" fmla="*/ 324 w 340"/>
                <a:gd name="T17" fmla="*/ 188 h 282"/>
                <a:gd name="T18" fmla="*/ 340 w 340"/>
                <a:gd name="T19" fmla="*/ 164 h 282"/>
                <a:gd name="T20" fmla="*/ 314 w 340"/>
                <a:gd name="T21" fmla="*/ 136 h 282"/>
                <a:gd name="T22" fmla="*/ 290 w 340"/>
                <a:gd name="T23" fmla="*/ 150 h 282"/>
                <a:gd name="T24" fmla="*/ 236 w 340"/>
                <a:gd name="T25" fmla="*/ 164 h 282"/>
                <a:gd name="T26" fmla="*/ 218 w 340"/>
                <a:gd name="T27" fmla="*/ 158 h 282"/>
                <a:gd name="T28" fmla="*/ 196 w 340"/>
                <a:gd name="T29" fmla="*/ 170 h 282"/>
                <a:gd name="T30" fmla="*/ 140 w 340"/>
                <a:gd name="T31" fmla="*/ 144 h 282"/>
                <a:gd name="T32" fmla="*/ 112 w 340"/>
                <a:gd name="T33" fmla="*/ 138 h 282"/>
                <a:gd name="T34" fmla="*/ 96 w 340"/>
                <a:gd name="T35" fmla="*/ 164 h 282"/>
                <a:gd name="T36" fmla="*/ 216 w 340"/>
                <a:gd name="T37" fmla="*/ 104 h 282"/>
                <a:gd name="T38" fmla="*/ 306 w 340"/>
                <a:gd name="T39" fmla="*/ 42 h 282"/>
                <a:gd name="T40" fmla="*/ 292 w 340"/>
                <a:gd name="T41" fmla="*/ 28 h 282"/>
                <a:gd name="T42" fmla="*/ 118 w 340"/>
                <a:gd name="T43" fmla="*/ 58 h 282"/>
                <a:gd name="T44" fmla="*/ 26 w 340"/>
                <a:gd name="T45" fmla="*/ 186 h 282"/>
                <a:gd name="T46" fmla="*/ 2 w 340"/>
                <a:gd name="T47" fmla="*/ 202 h 282"/>
                <a:gd name="T48" fmla="*/ 8 w 340"/>
                <a:gd name="T49" fmla="*/ 232 h 282"/>
                <a:gd name="T50" fmla="*/ 314 w 340"/>
                <a:gd name="T51" fmla="*/ 152 h 282"/>
                <a:gd name="T52" fmla="*/ 324 w 340"/>
                <a:gd name="T53" fmla="*/ 160 h 282"/>
                <a:gd name="T54" fmla="*/ 322 w 340"/>
                <a:gd name="T55" fmla="*/ 172 h 282"/>
                <a:gd name="T56" fmla="*/ 310 w 340"/>
                <a:gd name="T57" fmla="*/ 174 h 282"/>
                <a:gd name="T58" fmla="*/ 304 w 340"/>
                <a:gd name="T59" fmla="*/ 164 h 282"/>
                <a:gd name="T60" fmla="*/ 314 w 340"/>
                <a:gd name="T61" fmla="*/ 152 h 282"/>
                <a:gd name="T62" fmla="*/ 222 w 340"/>
                <a:gd name="T63" fmla="*/ 174 h 282"/>
                <a:gd name="T64" fmla="*/ 228 w 340"/>
                <a:gd name="T65" fmla="*/ 184 h 282"/>
                <a:gd name="T66" fmla="*/ 218 w 340"/>
                <a:gd name="T67" fmla="*/ 196 h 282"/>
                <a:gd name="T68" fmla="*/ 208 w 340"/>
                <a:gd name="T69" fmla="*/ 188 h 282"/>
                <a:gd name="T70" fmla="*/ 210 w 340"/>
                <a:gd name="T71" fmla="*/ 176 h 282"/>
                <a:gd name="T72" fmla="*/ 122 w 340"/>
                <a:gd name="T73" fmla="*/ 152 h 282"/>
                <a:gd name="T74" fmla="*/ 132 w 340"/>
                <a:gd name="T75" fmla="*/ 160 h 282"/>
                <a:gd name="T76" fmla="*/ 130 w 340"/>
                <a:gd name="T77" fmla="*/ 172 h 282"/>
                <a:gd name="T78" fmla="*/ 118 w 340"/>
                <a:gd name="T79" fmla="*/ 174 h 282"/>
                <a:gd name="T80" fmla="*/ 112 w 340"/>
                <a:gd name="T81" fmla="*/ 164 h 282"/>
                <a:gd name="T82" fmla="*/ 122 w 340"/>
                <a:gd name="T83" fmla="*/ 152 h 282"/>
                <a:gd name="T84" fmla="*/ 334 w 340"/>
                <a:gd name="T85" fmla="*/ 276 h 282"/>
                <a:gd name="T86" fmla="*/ 16 w 340"/>
                <a:gd name="T87" fmla="*/ 282 h 282"/>
                <a:gd name="T88" fmla="*/ 6 w 340"/>
                <a:gd name="T89" fmla="*/ 276 h 282"/>
                <a:gd name="T90" fmla="*/ 8 w 340"/>
                <a:gd name="T91" fmla="*/ 264 h 282"/>
                <a:gd name="T92" fmla="*/ 324 w 340"/>
                <a:gd name="T93" fmla="*/ 262 h 282"/>
                <a:gd name="T94" fmla="*/ 334 w 340"/>
                <a:gd name="T95" fmla="*/ 27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0" h="282">
                  <a:moveTo>
                    <a:pt x="26" y="240"/>
                  </a:moveTo>
                  <a:lnTo>
                    <a:pt x="26" y="240"/>
                  </a:lnTo>
                  <a:lnTo>
                    <a:pt x="36" y="238"/>
                  </a:lnTo>
                  <a:lnTo>
                    <a:pt x="46" y="232"/>
                  </a:lnTo>
                  <a:lnTo>
                    <a:pt x="50" y="22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52" y="210"/>
                  </a:lnTo>
                  <a:lnTo>
                    <a:pt x="104" y="184"/>
                  </a:lnTo>
                  <a:lnTo>
                    <a:pt x="104" y="184"/>
                  </a:lnTo>
                  <a:lnTo>
                    <a:pt x="112" y="188"/>
                  </a:lnTo>
                  <a:lnTo>
                    <a:pt x="122" y="190"/>
                  </a:lnTo>
                  <a:lnTo>
                    <a:pt x="122" y="190"/>
                  </a:lnTo>
                  <a:lnTo>
                    <a:pt x="128" y="190"/>
                  </a:lnTo>
                  <a:lnTo>
                    <a:pt x="134" y="186"/>
                  </a:lnTo>
                  <a:lnTo>
                    <a:pt x="140" y="184"/>
                  </a:lnTo>
                  <a:lnTo>
                    <a:pt x="144" y="178"/>
                  </a:lnTo>
                  <a:lnTo>
                    <a:pt x="192" y="188"/>
                  </a:lnTo>
                  <a:lnTo>
                    <a:pt x="192" y="188"/>
                  </a:lnTo>
                  <a:lnTo>
                    <a:pt x="194" y="198"/>
                  </a:lnTo>
                  <a:lnTo>
                    <a:pt x="200" y="204"/>
                  </a:lnTo>
                  <a:lnTo>
                    <a:pt x="208" y="210"/>
                  </a:lnTo>
                  <a:lnTo>
                    <a:pt x="218" y="212"/>
                  </a:lnTo>
                  <a:lnTo>
                    <a:pt x="218" y="212"/>
                  </a:lnTo>
                  <a:lnTo>
                    <a:pt x="228" y="210"/>
                  </a:lnTo>
                  <a:lnTo>
                    <a:pt x="236" y="204"/>
                  </a:lnTo>
                  <a:lnTo>
                    <a:pt x="242" y="198"/>
                  </a:lnTo>
                  <a:lnTo>
                    <a:pt x="244" y="188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96" y="184"/>
                  </a:lnTo>
                  <a:lnTo>
                    <a:pt x="302" y="186"/>
                  </a:lnTo>
                  <a:lnTo>
                    <a:pt x="308" y="190"/>
                  </a:lnTo>
                  <a:lnTo>
                    <a:pt x="314" y="190"/>
                  </a:lnTo>
                  <a:lnTo>
                    <a:pt x="314" y="190"/>
                  </a:lnTo>
                  <a:lnTo>
                    <a:pt x="324" y="188"/>
                  </a:lnTo>
                  <a:lnTo>
                    <a:pt x="332" y="182"/>
                  </a:lnTo>
                  <a:lnTo>
                    <a:pt x="338" y="174"/>
                  </a:lnTo>
                  <a:lnTo>
                    <a:pt x="340" y="164"/>
                  </a:lnTo>
                  <a:lnTo>
                    <a:pt x="340" y="164"/>
                  </a:lnTo>
                  <a:lnTo>
                    <a:pt x="338" y="152"/>
                  </a:lnTo>
                  <a:lnTo>
                    <a:pt x="332" y="144"/>
                  </a:lnTo>
                  <a:lnTo>
                    <a:pt x="324" y="138"/>
                  </a:lnTo>
                  <a:lnTo>
                    <a:pt x="314" y="136"/>
                  </a:lnTo>
                  <a:lnTo>
                    <a:pt x="314" y="136"/>
                  </a:lnTo>
                  <a:lnTo>
                    <a:pt x="304" y="138"/>
                  </a:lnTo>
                  <a:lnTo>
                    <a:pt x="296" y="144"/>
                  </a:lnTo>
                  <a:lnTo>
                    <a:pt x="290" y="150"/>
                  </a:lnTo>
                  <a:lnTo>
                    <a:pt x="288" y="158"/>
                  </a:lnTo>
                  <a:lnTo>
                    <a:pt x="240" y="170"/>
                  </a:lnTo>
                  <a:lnTo>
                    <a:pt x="240" y="170"/>
                  </a:lnTo>
                  <a:lnTo>
                    <a:pt x="236" y="164"/>
                  </a:lnTo>
                  <a:lnTo>
                    <a:pt x="230" y="160"/>
                  </a:lnTo>
                  <a:lnTo>
                    <a:pt x="224" y="158"/>
                  </a:lnTo>
                  <a:lnTo>
                    <a:pt x="218" y="158"/>
                  </a:lnTo>
                  <a:lnTo>
                    <a:pt x="218" y="158"/>
                  </a:lnTo>
                  <a:lnTo>
                    <a:pt x="212" y="158"/>
                  </a:lnTo>
                  <a:lnTo>
                    <a:pt x="206" y="160"/>
                  </a:lnTo>
                  <a:lnTo>
                    <a:pt x="200" y="164"/>
                  </a:lnTo>
                  <a:lnTo>
                    <a:pt x="196" y="170"/>
                  </a:lnTo>
                  <a:lnTo>
                    <a:pt x="148" y="158"/>
                  </a:lnTo>
                  <a:lnTo>
                    <a:pt x="148" y="158"/>
                  </a:lnTo>
                  <a:lnTo>
                    <a:pt x="146" y="150"/>
                  </a:lnTo>
                  <a:lnTo>
                    <a:pt x="140" y="144"/>
                  </a:lnTo>
                  <a:lnTo>
                    <a:pt x="132" y="138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12" y="138"/>
                  </a:lnTo>
                  <a:lnTo>
                    <a:pt x="104" y="144"/>
                  </a:lnTo>
                  <a:lnTo>
                    <a:pt x="98" y="152"/>
                  </a:lnTo>
                  <a:lnTo>
                    <a:pt x="96" y="164"/>
                  </a:lnTo>
                  <a:lnTo>
                    <a:pt x="96" y="164"/>
                  </a:lnTo>
                  <a:lnTo>
                    <a:pt x="96" y="166"/>
                  </a:lnTo>
                  <a:lnTo>
                    <a:pt x="56" y="186"/>
                  </a:lnTo>
                  <a:lnTo>
                    <a:pt x="126" y="80"/>
                  </a:lnTo>
                  <a:lnTo>
                    <a:pt x="216" y="104"/>
                  </a:lnTo>
                  <a:lnTo>
                    <a:pt x="216" y="104"/>
                  </a:lnTo>
                  <a:lnTo>
                    <a:pt x="220" y="104"/>
                  </a:lnTo>
                  <a:lnTo>
                    <a:pt x="224" y="102"/>
                  </a:lnTo>
                  <a:lnTo>
                    <a:pt x="306" y="42"/>
                  </a:lnTo>
                  <a:lnTo>
                    <a:pt x="336" y="72"/>
                  </a:lnTo>
                  <a:lnTo>
                    <a:pt x="336" y="0"/>
                  </a:lnTo>
                  <a:lnTo>
                    <a:pt x="264" y="0"/>
                  </a:lnTo>
                  <a:lnTo>
                    <a:pt x="292" y="28"/>
                  </a:lnTo>
                  <a:lnTo>
                    <a:pt x="216" y="84"/>
                  </a:lnTo>
                  <a:lnTo>
                    <a:pt x="124" y="58"/>
                  </a:lnTo>
                  <a:lnTo>
                    <a:pt x="124" y="58"/>
                  </a:lnTo>
                  <a:lnTo>
                    <a:pt x="118" y="58"/>
                  </a:lnTo>
                  <a:lnTo>
                    <a:pt x="114" y="62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26" y="186"/>
                  </a:lnTo>
                  <a:lnTo>
                    <a:pt x="26" y="186"/>
                  </a:lnTo>
                  <a:lnTo>
                    <a:pt x="16" y="188"/>
                  </a:lnTo>
                  <a:lnTo>
                    <a:pt x="8" y="194"/>
                  </a:lnTo>
                  <a:lnTo>
                    <a:pt x="2" y="202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222"/>
                  </a:lnTo>
                  <a:lnTo>
                    <a:pt x="8" y="232"/>
                  </a:lnTo>
                  <a:lnTo>
                    <a:pt x="16" y="238"/>
                  </a:lnTo>
                  <a:lnTo>
                    <a:pt x="26" y="240"/>
                  </a:lnTo>
                  <a:lnTo>
                    <a:pt x="26" y="240"/>
                  </a:lnTo>
                  <a:close/>
                  <a:moveTo>
                    <a:pt x="314" y="152"/>
                  </a:moveTo>
                  <a:lnTo>
                    <a:pt x="314" y="152"/>
                  </a:lnTo>
                  <a:lnTo>
                    <a:pt x="318" y="154"/>
                  </a:lnTo>
                  <a:lnTo>
                    <a:pt x="322" y="156"/>
                  </a:lnTo>
                  <a:lnTo>
                    <a:pt x="324" y="160"/>
                  </a:lnTo>
                  <a:lnTo>
                    <a:pt x="324" y="164"/>
                  </a:lnTo>
                  <a:lnTo>
                    <a:pt x="324" y="164"/>
                  </a:lnTo>
                  <a:lnTo>
                    <a:pt x="324" y="168"/>
                  </a:lnTo>
                  <a:lnTo>
                    <a:pt x="322" y="172"/>
                  </a:lnTo>
                  <a:lnTo>
                    <a:pt x="318" y="174"/>
                  </a:lnTo>
                  <a:lnTo>
                    <a:pt x="314" y="174"/>
                  </a:lnTo>
                  <a:lnTo>
                    <a:pt x="314" y="174"/>
                  </a:lnTo>
                  <a:lnTo>
                    <a:pt x="310" y="174"/>
                  </a:lnTo>
                  <a:lnTo>
                    <a:pt x="306" y="172"/>
                  </a:lnTo>
                  <a:lnTo>
                    <a:pt x="304" y="168"/>
                  </a:lnTo>
                  <a:lnTo>
                    <a:pt x="304" y="164"/>
                  </a:lnTo>
                  <a:lnTo>
                    <a:pt x="304" y="164"/>
                  </a:lnTo>
                  <a:lnTo>
                    <a:pt x="304" y="160"/>
                  </a:lnTo>
                  <a:lnTo>
                    <a:pt x="306" y="156"/>
                  </a:lnTo>
                  <a:lnTo>
                    <a:pt x="310" y="154"/>
                  </a:lnTo>
                  <a:lnTo>
                    <a:pt x="314" y="152"/>
                  </a:lnTo>
                  <a:lnTo>
                    <a:pt x="314" y="152"/>
                  </a:lnTo>
                  <a:close/>
                  <a:moveTo>
                    <a:pt x="218" y="174"/>
                  </a:moveTo>
                  <a:lnTo>
                    <a:pt x="218" y="174"/>
                  </a:lnTo>
                  <a:lnTo>
                    <a:pt x="222" y="174"/>
                  </a:lnTo>
                  <a:lnTo>
                    <a:pt x="226" y="176"/>
                  </a:lnTo>
                  <a:lnTo>
                    <a:pt x="228" y="180"/>
                  </a:lnTo>
                  <a:lnTo>
                    <a:pt x="228" y="184"/>
                  </a:lnTo>
                  <a:lnTo>
                    <a:pt x="228" y="184"/>
                  </a:lnTo>
                  <a:lnTo>
                    <a:pt x="228" y="188"/>
                  </a:lnTo>
                  <a:lnTo>
                    <a:pt x="226" y="192"/>
                  </a:lnTo>
                  <a:lnTo>
                    <a:pt x="222" y="194"/>
                  </a:lnTo>
                  <a:lnTo>
                    <a:pt x="218" y="196"/>
                  </a:lnTo>
                  <a:lnTo>
                    <a:pt x="218" y="196"/>
                  </a:lnTo>
                  <a:lnTo>
                    <a:pt x="214" y="194"/>
                  </a:lnTo>
                  <a:lnTo>
                    <a:pt x="210" y="192"/>
                  </a:lnTo>
                  <a:lnTo>
                    <a:pt x="208" y="188"/>
                  </a:lnTo>
                  <a:lnTo>
                    <a:pt x="208" y="184"/>
                  </a:lnTo>
                  <a:lnTo>
                    <a:pt x="208" y="184"/>
                  </a:lnTo>
                  <a:lnTo>
                    <a:pt x="208" y="180"/>
                  </a:lnTo>
                  <a:lnTo>
                    <a:pt x="210" y="176"/>
                  </a:lnTo>
                  <a:lnTo>
                    <a:pt x="214" y="174"/>
                  </a:lnTo>
                  <a:lnTo>
                    <a:pt x="218" y="174"/>
                  </a:lnTo>
                  <a:lnTo>
                    <a:pt x="218" y="174"/>
                  </a:lnTo>
                  <a:close/>
                  <a:moveTo>
                    <a:pt x="122" y="152"/>
                  </a:moveTo>
                  <a:lnTo>
                    <a:pt x="122" y="152"/>
                  </a:lnTo>
                  <a:lnTo>
                    <a:pt x="126" y="154"/>
                  </a:lnTo>
                  <a:lnTo>
                    <a:pt x="130" y="156"/>
                  </a:lnTo>
                  <a:lnTo>
                    <a:pt x="132" y="160"/>
                  </a:lnTo>
                  <a:lnTo>
                    <a:pt x="132" y="164"/>
                  </a:lnTo>
                  <a:lnTo>
                    <a:pt x="132" y="164"/>
                  </a:lnTo>
                  <a:lnTo>
                    <a:pt x="132" y="168"/>
                  </a:lnTo>
                  <a:lnTo>
                    <a:pt x="130" y="172"/>
                  </a:lnTo>
                  <a:lnTo>
                    <a:pt x="126" y="174"/>
                  </a:lnTo>
                  <a:lnTo>
                    <a:pt x="122" y="174"/>
                  </a:lnTo>
                  <a:lnTo>
                    <a:pt x="122" y="174"/>
                  </a:lnTo>
                  <a:lnTo>
                    <a:pt x="118" y="174"/>
                  </a:lnTo>
                  <a:lnTo>
                    <a:pt x="114" y="172"/>
                  </a:lnTo>
                  <a:lnTo>
                    <a:pt x="112" y="168"/>
                  </a:lnTo>
                  <a:lnTo>
                    <a:pt x="112" y="164"/>
                  </a:lnTo>
                  <a:lnTo>
                    <a:pt x="112" y="164"/>
                  </a:lnTo>
                  <a:lnTo>
                    <a:pt x="112" y="160"/>
                  </a:lnTo>
                  <a:lnTo>
                    <a:pt x="114" y="156"/>
                  </a:lnTo>
                  <a:lnTo>
                    <a:pt x="118" y="154"/>
                  </a:lnTo>
                  <a:lnTo>
                    <a:pt x="122" y="152"/>
                  </a:lnTo>
                  <a:lnTo>
                    <a:pt x="122" y="152"/>
                  </a:lnTo>
                  <a:close/>
                  <a:moveTo>
                    <a:pt x="334" y="272"/>
                  </a:moveTo>
                  <a:lnTo>
                    <a:pt x="334" y="272"/>
                  </a:lnTo>
                  <a:lnTo>
                    <a:pt x="334" y="276"/>
                  </a:lnTo>
                  <a:lnTo>
                    <a:pt x="332" y="278"/>
                  </a:lnTo>
                  <a:lnTo>
                    <a:pt x="328" y="280"/>
                  </a:lnTo>
                  <a:lnTo>
                    <a:pt x="324" y="282"/>
                  </a:lnTo>
                  <a:lnTo>
                    <a:pt x="16" y="282"/>
                  </a:lnTo>
                  <a:lnTo>
                    <a:pt x="16" y="282"/>
                  </a:lnTo>
                  <a:lnTo>
                    <a:pt x="12" y="280"/>
                  </a:lnTo>
                  <a:lnTo>
                    <a:pt x="8" y="278"/>
                  </a:lnTo>
                  <a:lnTo>
                    <a:pt x="6" y="276"/>
                  </a:lnTo>
                  <a:lnTo>
                    <a:pt x="6" y="272"/>
                  </a:lnTo>
                  <a:lnTo>
                    <a:pt x="6" y="272"/>
                  </a:lnTo>
                  <a:lnTo>
                    <a:pt x="6" y="268"/>
                  </a:lnTo>
                  <a:lnTo>
                    <a:pt x="8" y="264"/>
                  </a:lnTo>
                  <a:lnTo>
                    <a:pt x="12" y="262"/>
                  </a:lnTo>
                  <a:lnTo>
                    <a:pt x="16" y="262"/>
                  </a:lnTo>
                  <a:lnTo>
                    <a:pt x="324" y="262"/>
                  </a:lnTo>
                  <a:lnTo>
                    <a:pt x="324" y="262"/>
                  </a:lnTo>
                  <a:lnTo>
                    <a:pt x="328" y="262"/>
                  </a:lnTo>
                  <a:lnTo>
                    <a:pt x="332" y="264"/>
                  </a:lnTo>
                  <a:lnTo>
                    <a:pt x="334" y="268"/>
                  </a:lnTo>
                  <a:lnTo>
                    <a:pt x="334" y="272"/>
                  </a:lnTo>
                  <a:lnTo>
                    <a:pt x="334" y="2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32269" y="3308736"/>
            <a:ext cx="631897" cy="631897"/>
            <a:chOff x="9617181" y="4690714"/>
            <a:chExt cx="612000" cy="612001"/>
          </a:xfrm>
        </p:grpSpPr>
        <p:sp>
          <p:nvSpPr>
            <p:cNvPr id="10" name="Oval 9"/>
            <p:cNvSpPr/>
            <p:nvPr/>
          </p:nvSpPr>
          <p:spPr bwMode="ltGray">
            <a:xfrm>
              <a:off x="9617181" y="4690714"/>
              <a:ext cx="612000" cy="612001"/>
            </a:xfrm>
            <a:prstGeom prst="ellipse">
              <a:avLst/>
            </a:prstGeom>
            <a:solidFill>
              <a:srgbClr val="0056A1"/>
            </a:solidFill>
            <a:ln w="3175">
              <a:solidFill>
                <a:srgbClr val="005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728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12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1" name="Freeform 4851"/>
            <p:cNvSpPr>
              <a:spLocks noEditPoints="1"/>
            </p:cNvSpPr>
            <p:nvPr/>
          </p:nvSpPr>
          <p:spPr bwMode="auto">
            <a:xfrm>
              <a:off x="9703457" y="4800869"/>
              <a:ext cx="438669" cy="463040"/>
            </a:xfrm>
            <a:custGeom>
              <a:avLst/>
              <a:gdLst>
                <a:gd name="T0" fmla="*/ 248 w 360"/>
                <a:gd name="T1" fmla="*/ 8 h 380"/>
                <a:gd name="T2" fmla="*/ 274 w 360"/>
                <a:gd name="T3" fmla="*/ 0 h 380"/>
                <a:gd name="T4" fmla="*/ 298 w 360"/>
                <a:gd name="T5" fmla="*/ 28 h 380"/>
                <a:gd name="T6" fmla="*/ 280 w 360"/>
                <a:gd name="T7" fmla="*/ 56 h 380"/>
                <a:gd name="T8" fmla="*/ 258 w 360"/>
                <a:gd name="T9" fmla="*/ 56 h 380"/>
                <a:gd name="T10" fmla="*/ 240 w 360"/>
                <a:gd name="T11" fmla="*/ 28 h 380"/>
                <a:gd name="T12" fmla="*/ 344 w 360"/>
                <a:gd name="T13" fmla="*/ 88 h 380"/>
                <a:gd name="T14" fmla="*/ 288 w 360"/>
                <a:gd name="T15" fmla="*/ 68 h 380"/>
                <a:gd name="T16" fmla="*/ 214 w 360"/>
                <a:gd name="T17" fmla="*/ 70 h 380"/>
                <a:gd name="T18" fmla="*/ 194 w 360"/>
                <a:gd name="T19" fmla="*/ 90 h 380"/>
                <a:gd name="T20" fmla="*/ 224 w 360"/>
                <a:gd name="T21" fmla="*/ 114 h 380"/>
                <a:gd name="T22" fmla="*/ 248 w 360"/>
                <a:gd name="T23" fmla="*/ 166 h 380"/>
                <a:gd name="T24" fmla="*/ 234 w 360"/>
                <a:gd name="T25" fmla="*/ 208 h 380"/>
                <a:gd name="T26" fmla="*/ 278 w 360"/>
                <a:gd name="T27" fmla="*/ 214 h 380"/>
                <a:gd name="T28" fmla="*/ 310 w 360"/>
                <a:gd name="T29" fmla="*/ 244 h 380"/>
                <a:gd name="T30" fmla="*/ 332 w 360"/>
                <a:gd name="T31" fmla="*/ 200 h 380"/>
                <a:gd name="T32" fmla="*/ 348 w 360"/>
                <a:gd name="T33" fmla="*/ 208 h 380"/>
                <a:gd name="T34" fmla="*/ 360 w 360"/>
                <a:gd name="T35" fmla="*/ 190 h 380"/>
                <a:gd name="T36" fmla="*/ 102 w 360"/>
                <a:gd name="T37" fmla="*/ 56 h 380"/>
                <a:gd name="T38" fmla="*/ 120 w 360"/>
                <a:gd name="T39" fmla="*/ 28 h 380"/>
                <a:gd name="T40" fmla="*/ 98 w 360"/>
                <a:gd name="T41" fmla="*/ 0 h 380"/>
                <a:gd name="T42" fmla="*/ 70 w 360"/>
                <a:gd name="T43" fmla="*/ 8 h 380"/>
                <a:gd name="T44" fmla="*/ 62 w 360"/>
                <a:gd name="T45" fmla="*/ 34 h 380"/>
                <a:gd name="T46" fmla="*/ 92 w 360"/>
                <a:gd name="T47" fmla="*/ 58 h 380"/>
                <a:gd name="T48" fmla="*/ 50 w 360"/>
                <a:gd name="T49" fmla="*/ 244 h 380"/>
                <a:gd name="T50" fmla="*/ 74 w 360"/>
                <a:gd name="T51" fmla="*/ 218 h 380"/>
                <a:gd name="T52" fmla="*/ 126 w 360"/>
                <a:gd name="T53" fmla="*/ 208 h 380"/>
                <a:gd name="T54" fmla="*/ 112 w 360"/>
                <a:gd name="T55" fmla="*/ 166 h 380"/>
                <a:gd name="T56" fmla="*/ 128 w 360"/>
                <a:gd name="T57" fmla="*/ 122 h 380"/>
                <a:gd name="T58" fmla="*/ 166 w 360"/>
                <a:gd name="T59" fmla="*/ 90 h 380"/>
                <a:gd name="T60" fmla="*/ 154 w 360"/>
                <a:gd name="T61" fmla="*/ 74 h 380"/>
                <a:gd name="T62" fmla="*/ 72 w 360"/>
                <a:gd name="T63" fmla="*/ 68 h 380"/>
                <a:gd name="T64" fmla="*/ 20 w 360"/>
                <a:gd name="T65" fmla="*/ 80 h 380"/>
                <a:gd name="T66" fmla="*/ 0 w 360"/>
                <a:gd name="T67" fmla="*/ 190 h 380"/>
                <a:gd name="T68" fmla="*/ 12 w 360"/>
                <a:gd name="T69" fmla="*/ 208 h 380"/>
                <a:gd name="T70" fmla="*/ 28 w 360"/>
                <a:gd name="T71" fmla="*/ 200 h 380"/>
                <a:gd name="T72" fmla="*/ 170 w 360"/>
                <a:gd name="T73" fmla="*/ 118 h 380"/>
                <a:gd name="T74" fmla="*/ 136 w 360"/>
                <a:gd name="T75" fmla="*/ 146 h 380"/>
                <a:gd name="T76" fmla="*/ 136 w 360"/>
                <a:gd name="T77" fmla="*/ 184 h 380"/>
                <a:gd name="T78" fmla="*/ 170 w 360"/>
                <a:gd name="T79" fmla="*/ 214 h 380"/>
                <a:gd name="T80" fmla="*/ 208 w 360"/>
                <a:gd name="T81" fmla="*/ 206 h 380"/>
                <a:gd name="T82" fmla="*/ 228 w 360"/>
                <a:gd name="T83" fmla="*/ 166 h 380"/>
                <a:gd name="T84" fmla="*/ 214 w 360"/>
                <a:gd name="T85" fmla="*/ 132 h 380"/>
                <a:gd name="T86" fmla="*/ 296 w 360"/>
                <a:gd name="T87" fmla="*/ 260 h 380"/>
                <a:gd name="T88" fmla="*/ 288 w 360"/>
                <a:gd name="T89" fmla="*/ 246 h 380"/>
                <a:gd name="T90" fmla="*/ 180 w 360"/>
                <a:gd name="T91" fmla="*/ 278 h 380"/>
                <a:gd name="T92" fmla="*/ 82 w 360"/>
                <a:gd name="T93" fmla="*/ 236 h 380"/>
                <a:gd name="T94" fmla="*/ 64 w 360"/>
                <a:gd name="T95" fmla="*/ 260 h 380"/>
                <a:gd name="T96" fmla="*/ 106 w 360"/>
                <a:gd name="T97" fmla="*/ 304 h 380"/>
                <a:gd name="T98" fmla="*/ 146 w 360"/>
                <a:gd name="T99" fmla="*/ 378 h 380"/>
                <a:gd name="T100" fmla="*/ 214 w 360"/>
                <a:gd name="T101" fmla="*/ 378 h 380"/>
                <a:gd name="T102" fmla="*/ 264 w 360"/>
                <a:gd name="T103" fmla="*/ 36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0" h="380">
                  <a:moveTo>
                    <a:pt x="240" y="28"/>
                  </a:moveTo>
                  <a:lnTo>
                    <a:pt x="240" y="28"/>
                  </a:lnTo>
                  <a:lnTo>
                    <a:pt x="240" y="22"/>
                  </a:lnTo>
                  <a:lnTo>
                    <a:pt x="242" y="18"/>
                  </a:lnTo>
                  <a:lnTo>
                    <a:pt x="248" y="8"/>
                  </a:lnTo>
                  <a:lnTo>
                    <a:pt x="258" y="2"/>
                  </a:lnTo>
                  <a:lnTo>
                    <a:pt x="262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74" y="0"/>
                  </a:lnTo>
                  <a:lnTo>
                    <a:pt x="280" y="2"/>
                  </a:lnTo>
                  <a:lnTo>
                    <a:pt x="290" y="8"/>
                  </a:lnTo>
                  <a:lnTo>
                    <a:pt x="296" y="18"/>
                  </a:lnTo>
                  <a:lnTo>
                    <a:pt x="298" y="22"/>
                  </a:lnTo>
                  <a:lnTo>
                    <a:pt x="298" y="28"/>
                  </a:lnTo>
                  <a:lnTo>
                    <a:pt x="298" y="28"/>
                  </a:lnTo>
                  <a:lnTo>
                    <a:pt x="298" y="34"/>
                  </a:lnTo>
                  <a:lnTo>
                    <a:pt x="296" y="40"/>
                  </a:lnTo>
                  <a:lnTo>
                    <a:pt x="290" y="50"/>
                  </a:lnTo>
                  <a:lnTo>
                    <a:pt x="280" y="56"/>
                  </a:lnTo>
                  <a:lnTo>
                    <a:pt x="274" y="58"/>
                  </a:lnTo>
                  <a:lnTo>
                    <a:pt x="268" y="58"/>
                  </a:lnTo>
                  <a:lnTo>
                    <a:pt x="268" y="58"/>
                  </a:lnTo>
                  <a:lnTo>
                    <a:pt x="262" y="58"/>
                  </a:lnTo>
                  <a:lnTo>
                    <a:pt x="258" y="56"/>
                  </a:lnTo>
                  <a:lnTo>
                    <a:pt x="248" y="50"/>
                  </a:lnTo>
                  <a:lnTo>
                    <a:pt x="242" y="40"/>
                  </a:lnTo>
                  <a:lnTo>
                    <a:pt x="240" y="34"/>
                  </a:lnTo>
                  <a:lnTo>
                    <a:pt x="240" y="28"/>
                  </a:lnTo>
                  <a:lnTo>
                    <a:pt x="240" y="28"/>
                  </a:lnTo>
                  <a:close/>
                  <a:moveTo>
                    <a:pt x="360" y="190"/>
                  </a:moveTo>
                  <a:lnTo>
                    <a:pt x="344" y="90"/>
                  </a:lnTo>
                  <a:lnTo>
                    <a:pt x="344" y="90"/>
                  </a:lnTo>
                  <a:lnTo>
                    <a:pt x="344" y="88"/>
                  </a:lnTo>
                  <a:lnTo>
                    <a:pt x="344" y="88"/>
                  </a:lnTo>
                  <a:lnTo>
                    <a:pt x="340" y="80"/>
                  </a:lnTo>
                  <a:lnTo>
                    <a:pt x="332" y="74"/>
                  </a:lnTo>
                  <a:lnTo>
                    <a:pt x="324" y="70"/>
                  </a:lnTo>
                  <a:lnTo>
                    <a:pt x="314" y="68"/>
                  </a:lnTo>
                  <a:lnTo>
                    <a:pt x="288" y="68"/>
                  </a:lnTo>
                  <a:lnTo>
                    <a:pt x="270" y="102"/>
                  </a:lnTo>
                  <a:lnTo>
                    <a:pt x="250" y="68"/>
                  </a:lnTo>
                  <a:lnTo>
                    <a:pt x="222" y="68"/>
                  </a:lnTo>
                  <a:lnTo>
                    <a:pt x="222" y="68"/>
                  </a:lnTo>
                  <a:lnTo>
                    <a:pt x="214" y="70"/>
                  </a:lnTo>
                  <a:lnTo>
                    <a:pt x="206" y="74"/>
                  </a:lnTo>
                  <a:lnTo>
                    <a:pt x="198" y="80"/>
                  </a:lnTo>
                  <a:lnTo>
                    <a:pt x="194" y="88"/>
                  </a:lnTo>
                  <a:lnTo>
                    <a:pt x="194" y="88"/>
                  </a:lnTo>
                  <a:lnTo>
                    <a:pt x="194" y="90"/>
                  </a:lnTo>
                  <a:lnTo>
                    <a:pt x="192" y="98"/>
                  </a:lnTo>
                  <a:lnTo>
                    <a:pt x="192" y="98"/>
                  </a:lnTo>
                  <a:lnTo>
                    <a:pt x="204" y="102"/>
                  </a:lnTo>
                  <a:lnTo>
                    <a:pt x="214" y="106"/>
                  </a:lnTo>
                  <a:lnTo>
                    <a:pt x="224" y="114"/>
                  </a:lnTo>
                  <a:lnTo>
                    <a:pt x="232" y="122"/>
                  </a:lnTo>
                  <a:lnTo>
                    <a:pt x="240" y="132"/>
                  </a:lnTo>
                  <a:lnTo>
                    <a:pt x="244" y="142"/>
                  </a:lnTo>
                  <a:lnTo>
                    <a:pt x="248" y="154"/>
                  </a:lnTo>
                  <a:lnTo>
                    <a:pt x="248" y="166"/>
                  </a:lnTo>
                  <a:lnTo>
                    <a:pt x="248" y="166"/>
                  </a:lnTo>
                  <a:lnTo>
                    <a:pt x="248" y="178"/>
                  </a:lnTo>
                  <a:lnTo>
                    <a:pt x="246" y="188"/>
                  </a:lnTo>
                  <a:lnTo>
                    <a:pt x="240" y="198"/>
                  </a:lnTo>
                  <a:lnTo>
                    <a:pt x="234" y="208"/>
                  </a:lnTo>
                  <a:lnTo>
                    <a:pt x="250" y="208"/>
                  </a:lnTo>
                  <a:lnTo>
                    <a:pt x="250" y="208"/>
                  </a:lnTo>
                  <a:lnTo>
                    <a:pt x="260" y="208"/>
                  </a:lnTo>
                  <a:lnTo>
                    <a:pt x="270" y="210"/>
                  </a:lnTo>
                  <a:lnTo>
                    <a:pt x="278" y="214"/>
                  </a:lnTo>
                  <a:lnTo>
                    <a:pt x="286" y="218"/>
                  </a:lnTo>
                  <a:lnTo>
                    <a:pt x="294" y="222"/>
                  </a:lnTo>
                  <a:lnTo>
                    <a:pt x="300" y="228"/>
                  </a:lnTo>
                  <a:lnTo>
                    <a:pt x="306" y="236"/>
                  </a:lnTo>
                  <a:lnTo>
                    <a:pt x="310" y="244"/>
                  </a:lnTo>
                  <a:lnTo>
                    <a:pt x="308" y="118"/>
                  </a:lnTo>
                  <a:lnTo>
                    <a:pt x="318" y="118"/>
                  </a:lnTo>
                  <a:lnTo>
                    <a:pt x="330" y="196"/>
                  </a:lnTo>
                  <a:lnTo>
                    <a:pt x="330" y="196"/>
                  </a:lnTo>
                  <a:lnTo>
                    <a:pt x="332" y="200"/>
                  </a:lnTo>
                  <a:lnTo>
                    <a:pt x="336" y="204"/>
                  </a:lnTo>
                  <a:lnTo>
                    <a:pt x="340" y="208"/>
                  </a:lnTo>
                  <a:lnTo>
                    <a:pt x="346" y="208"/>
                  </a:lnTo>
                  <a:lnTo>
                    <a:pt x="346" y="208"/>
                  </a:lnTo>
                  <a:lnTo>
                    <a:pt x="348" y="208"/>
                  </a:lnTo>
                  <a:lnTo>
                    <a:pt x="348" y="208"/>
                  </a:lnTo>
                  <a:lnTo>
                    <a:pt x="354" y="206"/>
                  </a:lnTo>
                  <a:lnTo>
                    <a:pt x="358" y="202"/>
                  </a:lnTo>
                  <a:lnTo>
                    <a:pt x="360" y="196"/>
                  </a:lnTo>
                  <a:lnTo>
                    <a:pt x="360" y="190"/>
                  </a:lnTo>
                  <a:lnTo>
                    <a:pt x="360" y="190"/>
                  </a:lnTo>
                  <a:close/>
                  <a:moveTo>
                    <a:pt x="92" y="58"/>
                  </a:moveTo>
                  <a:lnTo>
                    <a:pt x="92" y="58"/>
                  </a:lnTo>
                  <a:lnTo>
                    <a:pt x="98" y="58"/>
                  </a:lnTo>
                  <a:lnTo>
                    <a:pt x="102" y="56"/>
                  </a:lnTo>
                  <a:lnTo>
                    <a:pt x="112" y="50"/>
                  </a:lnTo>
                  <a:lnTo>
                    <a:pt x="118" y="40"/>
                  </a:lnTo>
                  <a:lnTo>
                    <a:pt x="120" y="34"/>
                  </a:lnTo>
                  <a:lnTo>
                    <a:pt x="120" y="28"/>
                  </a:lnTo>
                  <a:lnTo>
                    <a:pt x="120" y="28"/>
                  </a:lnTo>
                  <a:lnTo>
                    <a:pt x="120" y="22"/>
                  </a:lnTo>
                  <a:lnTo>
                    <a:pt x="118" y="18"/>
                  </a:lnTo>
                  <a:lnTo>
                    <a:pt x="112" y="8"/>
                  </a:lnTo>
                  <a:lnTo>
                    <a:pt x="102" y="2"/>
                  </a:lnTo>
                  <a:lnTo>
                    <a:pt x="98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86" y="0"/>
                  </a:lnTo>
                  <a:lnTo>
                    <a:pt x="80" y="2"/>
                  </a:lnTo>
                  <a:lnTo>
                    <a:pt x="70" y="8"/>
                  </a:lnTo>
                  <a:lnTo>
                    <a:pt x="64" y="18"/>
                  </a:lnTo>
                  <a:lnTo>
                    <a:pt x="62" y="22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2" y="34"/>
                  </a:lnTo>
                  <a:lnTo>
                    <a:pt x="64" y="40"/>
                  </a:lnTo>
                  <a:lnTo>
                    <a:pt x="70" y="50"/>
                  </a:lnTo>
                  <a:lnTo>
                    <a:pt x="80" y="56"/>
                  </a:lnTo>
                  <a:lnTo>
                    <a:pt x="86" y="58"/>
                  </a:lnTo>
                  <a:lnTo>
                    <a:pt x="92" y="58"/>
                  </a:lnTo>
                  <a:lnTo>
                    <a:pt x="92" y="58"/>
                  </a:lnTo>
                  <a:close/>
                  <a:moveTo>
                    <a:pt x="30" y="196"/>
                  </a:moveTo>
                  <a:lnTo>
                    <a:pt x="42" y="118"/>
                  </a:lnTo>
                  <a:lnTo>
                    <a:pt x="52" y="118"/>
                  </a:lnTo>
                  <a:lnTo>
                    <a:pt x="50" y="244"/>
                  </a:lnTo>
                  <a:lnTo>
                    <a:pt x="50" y="244"/>
                  </a:lnTo>
                  <a:lnTo>
                    <a:pt x="54" y="236"/>
                  </a:lnTo>
                  <a:lnTo>
                    <a:pt x="60" y="228"/>
                  </a:lnTo>
                  <a:lnTo>
                    <a:pt x="66" y="222"/>
                  </a:lnTo>
                  <a:lnTo>
                    <a:pt x="74" y="218"/>
                  </a:lnTo>
                  <a:lnTo>
                    <a:pt x="82" y="214"/>
                  </a:lnTo>
                  <a:lnTo>
                    <a:pt x="90" y="210"/>
                  </a:lnTo>
                  <a:lnTo>
                    <a:pt x="100" y="208"/>
                  </a:lnTo>
                  <a:lnTo>
                    <a:pt x="110" y="208"/>
                  </a:lnTo>
                  <a:lnTo>
                    <a:pt x="126" y="208"/>
                  </a:lnTo>
                  <a:lnTo>
                    <a:pt x="126" y="208"/>
                  </a:lnTo>
                  <a:lnTo>
                    <a:pt x="120" y="198"/>
                  </a:lnTo>
                  <a:lnTo>
                    <a:pt x="114" y="188"/>
                  </a:lnTo>
                  <a:lnTo>
                    <a:pt x="112" y="178"/>
                  </a:lnTo>
                  <a:lnTo>
                    <a:pt x="112" y="166"/>
                  </a:lnTo>
                  <a:lnTo>
                    <a:pt x="112" y="166"/>
                  </a:lnTo>
                  <a:lnTo>
                    <a:pt x="112" y="154"/>
                  </a:lnTo>
                  <a:lnTo>
                    <a:pt x="116" y="142"/>
                  </a:lnTo>
                  <a:lnTo>
                    <a:pt x="120" y="132"/>
                  </a:lnTo>
                  <a:lnTo>
                    <a:pt x="128" y="122"/>
                  </a:lnTo>
                  <a:lnTo>
                    <a:pt x="136" y="114"/>
                  </a:lnTo>
                  <a:lnTo>
                    <a:pt x="146" y="106"/>
                  </a:lnTo>
                  <a:lnTo>
                    <a:pt x="156" y="102"/>
                  </a:lnTo>
                  <a:lnTo>
                    <a:pt x="168" y="98"/>
                  </a:lnTo>
                  <a:lnTo>
                    <a:pt x="166" y="90"/>
                  </a:lnTo>
                  <a:lnTo>
                    <a:pt x="166" y="90"/>
                  </a:lnTo>
                  <a:lnTo>
                    <a:pt x="166" y="88"/>
                  </a:lnTo>
                  <a:lnTo>
                    <a:pt x="166" y="88"/>
                  </a:lnTo>
                  <a:lnTo>
                    <a:pt x="162" y="80"/>
                  </a:lnTo>
                  <a:lnTo>
                    <a:pt x="154" y="74"/>
                  </a:lnTo>
                  <a:lnTo>
                    <a:pt x="146" y="70"/>
                  </a:lnTo>
                  <a:lnTo>
                    <a:pt x="138" y="68"/>
                  </a:lnTo>
                  <a:lnTo>
                    <a:pt x="110" y="68"/>
                  </a:lnTo>
                  <a:lnTo>
                    <a:pt x="90" y="102"/>
                  </a:lnTo>
                  <a:lnTo>
                    <a:pt x="72" y="68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36" y="70"/>
                  </a:lnTo>
                  <a:lnTo>
                    <a:pt x="28" y="74"/>
                  </a:lnTo>
                  <a:lnTo>
                    <a:pt x="20" y="80"/>
                  </a:lnTo>
                  <a:lnTo>
                    <a:pt x="16" y="88"/>
                  </a:lnTo>
                  <a:lnTo>
                    <a:pt x="16" y="88"/>
                  </a:lnTo>
                  <a:lnTo>
                    <a:pt x="16" y="90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0" y="196"/>
                  </a:lnTo>
                  <a:lnTo>
                    <a:pt x="2" y="202"/>
                  </a:lnTo>
                  <a:lnTo>
                    <a:pt x="6" y="206"/>
                  </a:lnTo>
                  <a:lnTo>
                    <a:pt x="12" y="208"/>
                  </a:lnTo>
                  <a:lnTo>
                    <a:pt x="12" y="208"/>
                  </a:lnTo>
                  <a:lnTo>
                    <a:pt x="14" y="208"/>
                  </a:lnTo>
                  <a:lnTo>
                    <a:pt x="14" y="208"/>
                  </a:lnTo>
                  <a:lnTo>
                    <a:pt x="20" y="208"/>
                  </a:lnTo>
                  <a:lnTo>
                    <a:pt x="24" y="204"/>
                  </a:lnTo>
                  <a:lnTo>
                    <a:pt x="28" y="200"/>
                  </a:lnTo>
                  <a:lnTo>
                    <a:pt x="30" y="196"/>
                  </a:lnTo>
                  <a:lnTo>
                    <a:pt x="30" y="196"/>
                  </a:lnTo>
                  <a:close/>
                  <a:moveTo>
                    <a:pt x="180" y="118"/>
                  </a:moveTo>
                  <a:lnTo>
                    <a:pt x="180" y="118"/>
                  </a:lnTo>
                  <a:lnTo>
                    <a:pt x="170" y="118"/>
                  </a:lnTo>
                  <a:lnTo>
                    <a:pt x="162" y="120"/>
                  </a:lnTo>
                  <a:lnTo>
                    <a:pt x="152" y="126"/>
                  </a:lnTo>
                  <a:lnTo>
                    <a:pt x="146" y="132"/>
                  </a:lnTo>
                  <a:lnTo>
                    <a:pt x="140" y="138"/>
                  </a:lnTo>
                  <a:lnTo>
                    <a:pt x="136" y="146"/>
                  </a:lnTo>
                  <a:lnTo>
                    <a:pt x="132" y="156"/>
                  </a:lnTo>
                  <a:lnTo>
                    <a:pt x="132" y="166"/>
                  </a:lnTo>
                  <a:lnTo>
                    <a:pt x="132" y="166"/>
                  </a:lnTo>
                  <a:lnTo>
                    <a:pt x="132" y="176"/>
                  </a:lnTo>
                  <a:lnTo>
                    <a:pt x="136" y="184"/>
                  </a:lnTo>
                  <a:lnTo>
                    <a:pt x="140" y="194"/>
                  </a:lnTo>
                  <a:lnTo>
                    <a:pt x="146" y="200"/>
                  </a:lnTo>
                  <a:lnTo>
                    <a:pt x="152" y="206"/>
                  </a:lnTo>
                  <a:lnTo>
                    <a:pt x="162" y="210"/>
                  </a:lnTo>
                  <a:lnTo>
                    <a:pt x="170" y="214"/>
                  </a:lnTo>
                  <a:lnTo>
                    <a:pt x="180" y="214"/>
                  </a:lnTo>
                  <a:lnTo>
                    <a:pt x="180" y="214"/>
                  </a:lnTo>
                  <a:lnTo>
                    <a:pt x="190" y="214"/>
                  </a:lnTo>
                  <a:lnTo>
                    <a:pt x="200" y="210"/>
                  </a:lnTo>
                  <a:lnTo>
                    <a:pt x="208" y="206"/>
                  </a:lnTo>
                  <a:lnTo>
                    <a:pt x="214" y="200"/>
                  </a:lnTo>
                  <a:lnTo>
                    <a:pt x="220" y="194"/>
                  </a:lnTo>
                  <a:lnTo>
                    <a:pt x="224" y="184"/>
                  </a:lnTo>
                  <a:lnTo>
                    <a:pt x="228" y="176"/>
                  </a:lnTo>
                  <a:lnTo>
                    <a:pt x="228" y="166"/>
                  </a:lnTo>
                  <a:lnTo>
                    <a:pt x="228" y="166"/>
                  </a:lnTo>
                  <a:lnTo>
                    <a:pt x="228" y="156"/>
                  </a:lnTo>
                  <a:lnTo>
                    <a:pt x="224" y="146"/>
                  </a:lnTo>
                  <a:lnTo>
                    <a:pt x="220" y="138"/>
                  </a:lnTo>
                  <a:lnTo>
                    <a:pt x="214" y="132"/>
                  </a:lnTo>
                  <a:lnTo>
                    <a:pt x="208" y="126"/>
                  </a:lnTo>
                  <a:lnTo>
                    <a:pt x="200" y="120"/>
                  </a:lnTo>
                  <a:lnTo>
                    <a:pt x="190" y="118"/>
                  </a:lnTo>
                  <a:lnTo>
                    <a:pt x="180" y="118"/>
                  </a:lnTo>
                  <a:close/>
                  <a:moveTo>
                    <a:pt x="296" y="260"/>
                  </a:moveTo>
                  <a:lnTo>
                    <a:pt x="296" y="260"/>
                  </a:lnTo>
                  <a:lnTo>
                    <a:pt x="294" y="258"/>
                  </a:lnTo>
                  <a:lnTo>
                    <a:pt x="294" y="258"/>
                  </a:lnTo>
                  <a:lnTo>
                    <a:pt x="292" y="252"/>
                  </a:lnTo>
                  <a:lnTo>
                    <a:pt x="288" y="246"/>
                  </a:lnTo>
                  <a:lnTo>
                    <a:pt x="278" y="236"/>
                  </a:lnTo>
                  <a:lnTo>
                    <a:pt x="266" y="230"/>
                  </a:lnTo>
                  <a:lnTo>
                    <a:pt x="250" y="228"/>
                  </a:lnTo>
                  <a:lnTo>
                    <a:pt x="210" y="228"/>
                  </a:lnTo>
                  <a:lnTo>
                    <a:pt x="180" y="278"/>
                  </a:lnTo>
                  <a:lnTo>
                    <a:pt x="150" y="228"/>
                  </a:lnTo>
                  <a:lnTo>
                    <a:pt x="110" y="228"/>
                  </a:lnTo>
                  <a:lnTo>
                    <a:pt x="110" y="228"/>
                  </a:lnTo>
                  <a:lnTo>
                    <a:pt x="94" y="230"/>
                  </a:lnTo>
                  <a:lnTo>
                    <a:pt x="82" y="236"/>
                  </a:lnTo>
                  <a:lnTo>
                    <a:pt x="72" y="246"/>
                  </a:lnTo>
                  <a:lnTo>
                    <a:pt x="68" y="252"/>
                  </a:lnTo>
                  <a:lnTo>
                    <a:pt x="66" y="258"/>
                  </a:lnTo>
                  <a:lnTo>
                    <a:pt x="66" y="258"/>
                  </a:lnTo>
                  <a:lnTo>
                    <a:pt x="64" y="260"/>
                  </a:lnTo>
                  <a:lnTo>
                    <a:pt x="52" y="336"/>
                  </a:lnTo>
                  <a:lnTo>
                    <a:pt x="52" y="336"/>
                  </a:lnTo>
                  <a:lnTo>
                    <a:pt x="72" y="352"/>
                  </a:lnTo>
                  <a:lnTo>
                    <a:pt x="96" y="362"/>
                  </a:lnTo>
                  <a:lnTo>
                    <a:pt x="106" y="304"/>
                  </a:lnTo>
                  <a:lnTo>
                    <a:pt x="118" y="304"/>
                  </a:lnTo>
                  <a:lnTo>
                    <a:pt x="114" y="370"/>
                  </a:lnTo>
                  <a:lnTo>
                    <a:pt x="114" y="370"/>
                  </a:lnTo>
                  <a:lnTo>
                    <a:pt x="130" y="374"/>
                  </a:lnTo>
                  <a:lnTo>
                    <a:pt x="146" y="378"/>
                  </a:lnTo>
                  <a:lnTo>
                    <a:pt x="162" y="380"/>
                  </a:lnTo>
                  <a:lnTo>
                    <a:pt x="180" y="380"/>
                  </a:lnTo>
                  <a:lnTo>
                    <a:pt x="180" y="380"/>
                  </a:lnTo>
                  <a:lnTo>
                    <a:pt x="196" y="380"/>
                  </a:lnTo>
                  <a:lnTo>
                    <a:pt x="214" y="378"/>
                  </a:lnTo>
                  <a:lnTo>
                    <a:pt x="230" y="374"/>
                  </a:lnTo>
                  <a:lnTo>
                    <a:pt x="246" y="370"/>
                  </a:lnTo>
                  <a:lnTo>
                    <a:pt x="242" y="304"/>
                  </a:lnTo>
                  <a:lnTo>
                    <a:pt x="254" y="304"/>
                  </a:lnTo>
                  <a:lnTo>
                    <a:pt x="264" y="362"/>
                  </a:lnTo>
                  <a:lnTo>
                    <a:pt x="264" y="362"/>
                  </a:lnTo>
                  <a:lnTo>
                    <a:pt x="288" y="350"/>
                  </a:lnTo>
                  <a:lnTo>
                    <a:pt x="308" y="336"/>
                  </a:lnTo>
                  <a:lnTo>
                    <a:pt x="296" y="2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728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12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708423" y="3089418"/>
            <a:ext cx="3350144" cy="107721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Determining the relationship between the</a:t>
            </a:r>
            <a:r>
              <a:rPr kumimoji="0" lang="en-GB" sz="160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 engine power, gas consumption, and cluster group using data visualization</a:t>
            </a:r>
            <a:endParaRPr kumimoji="0" lang="en-GB" sz="16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08423" y="4335645"/>
            <a:ext cx="3350144" cy="15696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10728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Discovering</a:t>
            </a:r>
            <a:r>
              <a:rPr kumimoji="0" lang="en-GB" sz="160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 the dependent variable, average gas consumption and independent variables, engine power and size (volume) through regression analysis of each clustering group</a:t>
            </a:r>
            <a:endParaRPr kumimoji="0" lang="en-GB" sz="160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eorgia" charset="0"/>
              <a:ea typeface="Georgia" charset="0"/>
              <a:cs typeface="Georgia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932269" y="4770406"/>
            <a:ext cx="631897" cy="631897"/>
            <a:chOff x="7160964" y="4641350"/>
            <a:chExt cx="505786" cy="505786"/>
          </a:xfrm>
        </p:grpSpPr>
        <p:sp>
          <p:nvSpPr>
            <p:cNvPr id="13" name="Oval 12"/>
            <p:cNvSpPr/>
            <p:nvPr/>
          </p:nvSpPr>
          <p:spPr bwMode="ltGray">
            <a:xfrm>
              <a:off x="7160964" y="4641350"/>
              <a:ext cx="505786" cy="505786"/>
            </a:xfrm>
            <a:prstGeom prst="ellipse">
              <a:avLst/>
            </a:prstGeom>
            <a:solidFill>
              <a:srgbClr val="0056A1"/>
            </a:solidFill>
            <a:ln w="3175">
              <a:solidFill>
                <a:srgbClr val="0056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728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112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sp>
          <p:nvSpPr>
            <p:cNvPr id="15" name="Freeform 4829"/>
            <p:cNvSpPr>
              <a:spLocks noEditPoints="1"/>
            </p:cNvSpPr>
            <p:nvPr/>
          </p:nvSpPr>
          <p:spPr bwMode="auto">
            <a:xfrm>
              <a:off x="7241848" y="4746629"/>
              <a:ext cx="340739" cy="338896"/>
            </a:xfrm>
            <a:custGeom>
              <a:avLst/>
              <a:gdLst>
                <a:gd name="T0" fmla="*/ 360 w 370"/>
                <a:gd name="T1" fmla="*/ 158 h 368"/>
                <a:gd name="T2" fmla="*/ 322 w 370"/>
                <a:gd name="T3" fmla="*/ 174 h 368"/>
                <a:gd name="T4" fmla="*/ 304 w 370"/>
                <a:gd name="T5" fmla="*/ 164 h 368"/>
                <a:gd name="T6" fmla="*/ 322 w 370"/>
                <a:gd name="T7" fmla="*/ 132 h 368"/>
                <a:gd name="T8" fmla="*/ 284 w 370"/>
                <a:gd name="T9" fmla="*/ 114 h 368"/>
                <a:gd name="T10" fmla="*/ 328 w 370"/>
                <a:gd name="T11" fmla="*/ 86 h 368"/>
                <a:gd name="T12" fmla="*/ 358 w 370"/>
                <a:gd name="T13" fmla="*/ 102 h 368"/>
                <a:gd name="T14" fmla="*/ 370 w 370"/>
                <a:gd name="T15" fmla="*/ 134 h 368"/>
                <a:gd name="T16" fmla="*/ 46 w 370"/>
                <a:gd name="T17" fmla="*/ 238 h 368"/>
                <a:gd name="T18" fmla="*/ 34 w 370"/>
                <a:gd name="T19" fmla="*/ 230 h 368"/>
                <a:gd name="T20" fmla="*/ 6 w 370"/>
                <a:gd name="T21" fmla="*/ 246 h 368"/>
                <a:gd name="T22" fmla="*/ 2 w 370"/>
                <a:gd name="T23" fmla="*/ 272 h 368"/>
                <a:gd name="T24" fmla="*/ 22 w 370"/>
                <a:gd name="T25" fmla="*/ 296 h 368"/>
                <a:gd name="T26" fmla="*/ 48 w 370"/>
                <a:gd name="T27" fmla="*/ 296 h 368"/>
                <a:gd name="T28" fmla="*/ 58 w 370"/>
                <a:gd name="T29" fmla="*/ 264 h 368"/>
                <a:gd name="T30" fmla="*/ 68 w 370"/>
                <a:gd name="T31" fmla="*/ 234 h 368"/>
                <a:gd name="T32" fmla="*/ 64 w 370"/>
                <a:gd name="T33" fmla="*/ 248 h 368"/>
                <a:gd name="T34" fmla="*/ 78 w 370"/>
                <a:gd name="T35" fmla="*/ 250 h 368"/>
                <a:gd name="T36" fmla="*/ 128 w 370"/>
                <a:gd name="T37" fmla="*/ 196 h 368"/>
                <a:gd name="T38" fmla="*/ 298 w 370"/>
                <a:gd name="T39" fmla="*/ 128 h 368"/>
                <a:gd name="T40" fmla="*/ 284 w 370"/>
                <a:gd name="T41" fmla="*/ 152 h 368"/>
                <a:gd name="T42" fmla="*/ 306 w 370"/>
                <a:gd name="T43" fmla="*/ 140 h 368"/>
                <a:gd name="T44" fmla="*/ 160 w 370"/>
                <a:gd name="T45" fmla="*/ 114 h 368"/>
                <a:gd name="T46" fmla="*/ 168 w 370"/>
                <a:gd name="T47" fmla="*/ 132 h 368"/>
                <a:gd name="T48" fmla="*/ 176 w 370"/>
                <a:gd name="T49" fmla="*/ 126 h 368"/>
                <a:gd name="T50" fmla="*/ 170 w 370"/>
                <a:gd name="T51" fmla="*/ 58 h 368"/>
                <a:gd name="T52" fmla="*/ 154 w 370"/>
                <a:gd name="T53" fmla="*/ 18 h 368"/>
                <a:gd name="T54" fmla="*/ 112 w 370"/>
                <a:gd name="T55" fmla="*/ 0 h 368"/>
                <a:gd name="T56" fmla="*/ 64 w 370"/>
                <a:gd name="T57" fmla="*/ 26 h 368"/>
                <a:gd name="T58" fmla="*/ 56 w 370"/>
                <a:gd name="T59" fmla="*/ 70 h 368"/>
                <a:gd name="T60" fmla="*/ 90 w 370"/>
                <a:gd name="T61" fmla="*/ 112 h 368"/>
                <a:gd name="T62" fmla="*/ 134 w 370"/>
                <a:gd name="T63" fmla="*/ 112 h 368"/>
                <a:gd name="T64" fmla="*/ 170 w 370"/>
                <a:gd name="T65" fmla="*/ 70 h 368"/>
                <a:gd name="T66" fmla="*/ 230 w 370"/>
                <a:gd name="T67" fmla="*/ 206 h 368"/>
                <a:gd name="T68" fmla="*/ 260 w 370"/>
                <a:gd name="T69" fmla="*/ 202 h 368"/>
                <a:gd name="T70" fmla="*/ 270 w 370"/>
                <a:gd name="T71" fmla="*/ 150 h 368"/>
                <a:gd name="T72" fmla="*/ 230 w 370"/>
                <a:gd name="T73" fmla="*/ 100 h 368"/>
                <a:gd name="T74" fmla="*/ 182 w 370"/>
                <a:gd name="T75" fmla="*/ 98 h 368"/>
                <a:gd name="T76" fmla="*/ 192 w 370"/>
                <a:gd name="T77" fmla="*/ 134 h 368"/>
                <a:gd name="T78" fmla="*/ 168 w 370"/>
                <a:gd name="T79" fmla="*/ 148 h 368"/>
                <a:gd name="T80" fmla="*/ 142 w 370"/>
                <a:gd name="T81" fmla="*/ 132 h 368"/>
                <a:gd name="T82" fmla="*/ 140 w 370"/>
                <a:gd name="T83" fmla="*/ 190 h 368"/>
                <a:gd name="T84" fmla="*/ 190 w 370"/>
                <a:gd name="T85" fmla="*/ 230 h 368"/>
                <a:gd name="T86" fmla="*/ 206 w 370"/>
                <a:gd name="T87" fmla="*/ 224 h 368"/>
                <a:gd name="T88" fmla="*/ 238 w 370"/>
                <a:gd name="T89" fmla="*/ 272 h 368"/>
                <a:gd name="T90" fmla="*/ 242 w 370"/>
                <a:gd name="T91" fmla="*/ 228 h 368"/>
                <a:gd name="T92" fmla="*/ 228 w 370"/>
                <a:gd name="T93" fmla="*/ 222 h 368"/>
                <a:gd name="T94" fmla="*/ 238 w 370"/>
                <a:gd name="T95" fmla="*/ 272 h 368"/>
                <a:gd name="T96" fmla="*/ 306 w 370"/>
                <a:gd name="T97" fmla="*/ 298 h 368"/>
                <a:gd name="T98" fmla="*/ 270 w 370"/>
                <a:gd name="T99" fmla="*/ 280 h 368"/>
                <a:gd name="T100" fmla="*/ 238 w 370"/>
                <a:gd name="T101" fmla="*/ 292 h 368"/>
                <a:gd name="T102" fmla="*/ 226 w 370"/>
                <a:gd name="T103" fmla="*/ 324 h 368"/>
                <a:gd name="T104" fmla="*/ 244 w 370"/>
                <a:gd name="T105" fmla="*/ 360 h 368"/>
                <a:gd name="T106" fmla="*/ 278 w 370"/>
                <a:gd name="T107" fmla="*/ 366 h 368"/>
                <a:gd name="T108" fmla="*/ 310 w 370"/>
                <a:gd name="T109" fmla="*/ 34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0" h="368">
                  <a:moveTo>
                    <a:pt x="370" y="134"/>
                  </a:moveTo>
                  <a:lnTo>
                    <a:pt x="370" y="134"/>
                  </a:lnTo>
                  <a:lnTo>
                    <a:pt x="368" y="142"/>
                  </a:lnTo>
                  <a:lnTo>
                    <a:pt x="366" y="150"/>
                  </a:lnTo>
                  <a:lnTo>
                    <a:pt x="360" y="158"/>
                  </a:lnTo>
                  <a:lnTo>
                    <a:pt x="354" y="164"/>
                  </a:lnTo>
                  <a:lnTo>
                    <a:pt x="348" y="168"/>
                  </a:lnTo>
                  <a:lnTo>
                    <a:pt x="340" y="172"/>
                  </a:lnTo>
                  <a:lnTo>
                    <a:pt x="332" y="174"/>
                  </a:lnTo>
                  <a:lnTo>
                    <a:pt x="322" y="174"/>
                  </a:lnTo>
                  <a:lnTo>
                    <a:pt x="322" y="174"/>
                  </a:lnTo>
                  <a:lnTo>
                    <a:pt x="310" y="172"/>
                  </a:lnTo>
                  <a:lnTo>
                    <a:pt x="298" y="166"/>
                  </a:lnTo>
                  <a:lnTo>
                    <a:pt x="304" y="164"/>
                  </a:lnTo>
                  <a:lnTo>
                    <a:pt x="304" y="164"/>
                  </a:lnTo>
                  <a:lnTo>
                    <a:pt x="312" y="160"/>
                  </a:lnTo>
                  <a:lnTo>
                    <a:pt x="320" y="152"/>
                  </a:lnTo>
                  <a:lnTo>
                    <a:pt x="322" y="142"/>
                  </a:lnTo>
                  <a:lnTo>
                    <a:pt x="322" y="132"/>
                  </a:lnTo>
                  <a:lnTo>
                    <a:pt x="322" y="132"/>
                  </a:lnTo>
                  <a:lnTo>
                    <a:pt x="318" y="122"/>
                  </a:lnTo>
                  <a:lnTo>
                    <a:pt x="310" y="116"/>
                  </a:lnTo>
                  <a:lnTo>
                    <a:pt x="300" y="112"/>
                  </a:lnTo>
                  <a:lnTo>
                    <a:pt x="290" y="112"/>
                  </a:lnTo>
                  <a:lnTo>
                    <a:pt x="284" y="114"/>
                  </a:lnTo>
                  <a:lnTo>
                    <a:pt x="284" y="114"/>
                  </a:lnTo>
                  <a:lnTo>
                    <a:pt x="292" y="102"/>
                  </a:lnTo>
                  <a:lnTo>
                    <a:pt x="302" y="94"/>
                  </a:lnTo>
                  <a:lnTo>
                    <a:pt x="314" y="88"/>
                  </a:lnTo>
                  <a:lnTo>
                    <a:pt x="328" y="86"/>
                  </a:lnTo>
                  <a:lnTo>
                    <a:pt x="328" y="86"/>
                  </a:lnTo>
                  <a:lnTo>
                    <a:pt x="338" y="88"/>
                  </a:lnTo>
                  <a:lnTo>
                    <a:pt x="346" y="90"/>
                  </a:lnTo>
                  <a:lnTo>
                    <a:pt x="352" y="96"/>
                  </a:lnTo>
                  <a:lnTo>
                    <a:pt x="358" y="102"/>
                  </a:lnTo>
                  <a:lnTo>
                    <a:pt x="364" y="108"/>
                  </a:lnTo>
                  <a:lnTo>
                    <a:pt x="368" y="116"/>
                  </a:lnTo>
                  <a:lnTo>
                    <a:pt x="370" y="124"/>
                  </a:lnTo>
                  <a:lnTo>
                    <a:pt x="370" y="134"/>
                  </a:lnTo>
                  <a:lnTo>
                    <a:pt x="370" y="134"/>
                  </a:lnTo>
                  <a:close/>
                  <a:moveTo>
                    <a:pt x="50" y="256"/>
                  </a:moveTo>
                  <a:lnTo>
                    <a:pt x="50" y="256"/>
                  </a:lnTo>
                  <a:lnTo>
                    <a:pt x="48" y="250"/>
                  </a:lnTo>
                  <a:lnTo>
                    <a:pt x="46" y="244"/>
                  </a:lnTo>
                  <a:lnTo>
                    <a:pt x="46" y="238"/>
                  </a:lnTo>
                  <a:lnTo>
                    <a:pt x="48" y="234"/>
                  </a:lnTo>
                  <a:lnTo>
                    <a:pt x="48" y="234"/>
                  </a:lnTo>
                  <a:lnTo>
                    <a:pt x="42" y="232"/>
                  </a:lnTo>
                  <a:lnTo>
                    <a:pt x="34" y="230"/>
                  </a:lnTo>
                  <a:lnTo>
                    <a:pt x="34" y="230"/>
                  </a:lnTo>
                  <a:lnTo>
                    <a:pt x="28" y="232"/>
                  </a:lnTo>
                  <a:lnTo>
                    <a:pt x="22" y="234"/>
                  </a:lnTo>
                  <a:lnTo>
                    <a:pt x="16" y="236"/>
                  </a:lnTo>
                  <a:lnTo>
                    <a:pt x="10" y="240"/>
                  </a:lnTo>
                  <a:lnTo>
                    <a:pt x="6" y="246"/>
                  </a:lnTo>
                  <a:lnTo>
                    <a:pt x="4" y="252"/>
                  </a:lnTo>
                  <a:lnTo>
                    <a:pt x="2" y="258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2" y="272"/>
                  </a:lnTo>
                  <a:lnTo>
                    <a:pt x="4" y="278"/>
                  </a:lnTo>
                  <a:lnTo>
                    <a:pt x="6" y="284"/>
                  </a:lnTo>
                  <a:lnTo>
                    <a:pt x="10" y="288"/>
                  </a:lnTo>
                  <a:lnTo>
                    <a:pt x="16" y="292"/>
                  </a:lnTo>
                  <a:lnTo>
                    <a:pt x="22" y="296"/>
                  </a:lnTo>
                  <a:lnTo>
                    <a:pt x="28" y="298"/>
                  </a:lnTo>
                  <a:lnTo>
                    <a:pt x="34" y="298"/>
                  </a:lnTo>
                  <a:lnTo>
                    <a:pt x="34" y="298"/>
                  </a:lnTo>
                  <a:lnTo>
                    <a:pt x="42" y="298"/>
                  </a:lnTo>
                  <a:lnTo>
                    <a:pt x="48" y="296"/>
                  </a:lnTo>
                  <a:lnTo>
                    <a:pt x="58" y="290"/>
                  </a:lnTo>
                  <a:lnTo>
                    <a:pt x="64" y="280"/>
                  </a:lnTo>
                  <a:lnTo>
                    <a:pt x="68" y="268"/>
                  </a:lnTo>
                  <a:lnTo>
                    <a:pt x="68" y="268"/>
                  </a:lnTo>
                  <a:lnTo>
                    <a:pt x="58" y="264"/>
                  </a:lnTo>
                  <a:lnTo>
                    <a:pt x="54" y="260"/>
                  </a:lnTo>
                  <a:lnTo>
                    <a:pt x="50" y="256"/>
                  </a:lnTo>
                  <a:lnTo>
                    <a:pt x="50" y="256"/>
                  </a:lnTo>
                  <a:close/>
                  <a:moveTo>
                    <a:pt x="128" y="196"/>
                  </a:moveTo>
                  <a:lnTo>
                    <a:pt x="68" y="234"/>
                  </a:lnTo>
                  <a:lnTo>
                    <a:pt x="68" y="234"/>
                  </a:lnTo>
                  <a:lnTo>
                    <a:pt x="64" y="236"/>
                  </a:lnTo>
                  <a:lnTo>
                    <a:pt x="62" y="240"/>
                  </a:lnTo>
                  <a:lnTo>
                    <a:pt x="62" y="244"/>
                  </a:lnTo>
                  <a:lnTo>
                    <a:pt x="64" y="248"/>
                  </a:lnTo>
                  <a:lnTo>
                    <a:pt x="64" y="248"/>
                  </a:lnTo>
                  <a:lnTo>
                    <a:pt x="68" y="250"/>
                  </a:lnTo>
                  <a:lnTo>
                    <a:pt x="72" y="252"/>
                  </a:lnTo>
                  <a:lnTo>
                    <a:pt x="72" y="252"/>
                  </a:lnTo>
                  <a:lnTo>
                    <a:pt x="78" y="250"/>
                  </a:lnTo>
                  <a:lnTo>
                    <a:pt x="138" y="214"/>
                  </a:lnTo>
                  <a:lnTo>
                    <a:pt x="138" y="214"/>
                  </a:lnTo>
                  <a:lnTo>
                    <a:pt x="134" y="206"/>
                  </a:lnTo>
                  <a:lnTo>
                    <a:pt x="128" y="196"/>
                  </a:lnTo>
                  <a:lnTo>
                    <a:pt x="128" y="196"/>
                  </a:lnTo>
                  <a:close/>
                  <a:moveTo>
                    <a:pt x="306" y="136"/>
                  </a:moveTo>
                  <a:lnTo>
                    <a:pt x="306" y="136"/>
                  </a:lnTo>
                  <a:lnTo>
                    <a:pt x="304" y="132"/>
                  </a:lnTo>
                  <a:lnTo>
                    <a:pt x="302" y="130"/>
                  </a:lnTo>
                  <a:lnTo>
                    <a:pt x="298" y="128"/>
                  </a:lnTo>
                  <a:lnTo>
                    <a:pt x="294" y="128"/>
                  </a:lnTo>
                  <a:lnTo>
                    <a:pt x="280" y="132"/>
                  </a:lnTo>
                  <a:lnTo>
                    <a:pt x="280" y="132"/>
                  </a:lnTo>
                  <a:lnTo>
                    <a:pt x="282" y="142"/>
                  </a:lnTo>
                  <a:lnTo>
                    <a:pt x="284" y="152"/>
                  </a:lnTo>
                  <a:lnTo>
                    <a:pt x="298" y="148"/>
                  </a:lnTo>
                  <a:lnTo>
                    <a:pt x="298" y="148"/>
                  </a:lnTo>
                  <a:lnTo>
                    <a:pt x="302" y="146"/>
                  </a:lnTo>
                  <a:lnTo>
                    <a:pt x="304" y="144"/>
                  </a:lnTo>
                  <a:lnTo>
                    <a:pt x="306" y="140"/>
                  </a:lnTo>
                  <a:lnTo>
                    <a:pt x="306" y="136"/>
                  </a:lnTo>
                  <a:lnTo>
                    <a:pt x="306" y="136"/>
                  </a:lnTo>
                  <a:close/>
                  <a:moveTo>
                    <a:pt x="168" y="108"/>
                  </a:moveTo>
                  <a:lnTo>
                    <a:pt x="168" y="108"/>
                  </a:lnTo>
                  <a:lnTo>
                    <a:pt x="160" y="114"/>
                  </a:lnTo>
                  <a:lnTo>
                    <a:pt x="152" y="120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64" y="132"/>
                  </a:lnTo>
                  <a:lnTo>
                    <a:pt x="168" y="132"/>
                  </a:lnTo>
                  <a:lnTo>
                    <a:pt x="168" y="132"/>
                  </a:lnTo>
                  <a:lnTo>
                    <a:pt x="172" y="132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6" y="126"/>
                  </a:lnTo>
                  <a:lnTo>
                    <a:pt x="178" y="124"/>
                  </a:lnTo>
                  <a:lnTo>
                    <a:pt x="178" y="120"/>
                  </a:lnTo>
                  <a:lnTo>
                    <a:pt x="176" y="116"/>
                  </a:lnTo>
                  <a:lnTo>
                    <a:pt x="168" y="108"/>
                  </a:lnTo>
                  <a:close/>
                  <a:moveTo>
                    <a:pt x="170" y="58"/>
                  </a:moveTo>
                  <a:lnTo>
                    <a:pt x="170" y="58"/>
                  </a:lnTo>
                  <a:lnTo>
                    <a:pt x="170" y="46"/>
                  </a:lnTo>
                  <a:lnTo>
                    <a:pt x="166" y="36"/>
                  </a:lnTo>
                  <a:lnTo>
                    <a:pt x="160" y="26"/>
                  </a:lnTo>
                  <a:lnTo>
                    <a:pt x="154" y="18"/>
                  </a:lnTo>
                  <a:lnTo>
                    <a:pt x="144" y="10"/>
                  </a:lnTo>
                  <a:lnTo>
                    <a:pt x="134" y="4"/>
                  </a:lnTo>
                  <a:lnTo>
                    <a:pt x="124" y="2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00" y="2"/>
                  </a:lnTo>
                  <a:lnTo>
                    <a:pt x="90" y="4"/>
                  </a:lnTo>
                  <a:lnTo>
                    <a:pt x="80" y="10"/>
                  </a:lnTo>
                  <a:lnTo>
                    <a:pt x="72" y="18"/>
                  </a:lnTo>
                  <a:lnTo>
                    <a:pt x="64" y="26"/>
                  </a:lnTo>
                  <a:lnTo>
                    <a:pt x="58" y="36"/>
                  </a:lnTo>
                  <a:lnTo>
                    <a:pt x="56" y="46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6" y="70"/>
                  </a:lnTo>
                  <a:lnTo>
                    <a:pt x="58" y="80"/>
                  </a:lnTo>
                  <a:lnTo>
                    <a:pt x="64" y="90"/>
                  </a:lnTo>
                  <a:lnTo>
                    <a:pt x="72" y="100"/>
                  </a:lnTo>
                  <a:lnTo>
                    <a:pt x="80" y="106"/>
                  </a:lnTo>
                  <a:lnTo>
                    <a:pt x="90" y="112"/>
                  </a:lnTo>
                  <a:lnTo>
                    <a:pt x="100" y="116"/>
                  </a:lnTo>
                  <a:lnTo>
                    <a:pt x="112" y="116"/>
                  </a:lnTo>
                  <a:lnTo>
                    <a:pt x="112" y="116"/>
                  </a:lnTo>
                  <a:lnTo>
                    <a:pt x="124" y="116"/>
                  </a:lnTo>
                  <a:lnTo>
                    <a:pt x="134" y="112"/>
                  </a:lnTo>
                  <a:lnTo>
                    <a:pt x="144" y="106"/>
                  </a:lnTo>
                  <a:lnTo>
                    <a:pt x="154" y="100"/>
                  </a:lnTo>
                  <a:lnTo>
                    <a:pt x="160" y="90"/>
                  </a:lnTo>
                  <a:lnTo>
                    <a:pt x="166" y="80"/>
                  </a:lnTo>
                  <a:lnTo>
                    <a:pt x="170" y="70"/>
                  </a:lnTo>
                  <a:lnTo>
                    <a:pt x="170" y="58"/>
                  </a:lnTo>
                  <a:lnTo>
                    <a:pt x="170" y="58"/>
                  </a:lnTo>
                  <a:close/>
                  <a:moveTo>
                    <a:pt x="222" y="208"/>
                  </a:moveTo>
                  <a:lnTo>
                    <a:pt x="222" y="208"/>
                  </a:lnTo>
                  <a:lnTo>
                    <a:pt x="230" y="206"/>
                  </a:lnTo>
                  <a:lnTo>
                    <a:pt x="238" y="206"/>
                  </a:lnTo>
                  <a:lnTo>
                    <a:pt x="244" y="208"/>
                  </a:lnTo>
                  <a:lnTo>
                    <a:pt x="250" y="214"/>
                  </a:lnTo>
                  <a:lnTo>
                    <a:pt x="250" y="214"/>
                  </a:lnTo>
                  <a:lnTo>
                    <a:pt x="260" y="202"/>
                  </a:lnTo>
                  <a:lnTo>
                    <a:pt x="266" y="190"/>
                  </a:lnTo>
                  <a:lnTo>
                    <a:pt x="270" y="178"/>
                  </a:lnTo>
                  <a:lnTo>
                    <a:pt x="272" y="164"/>
                  </a:lnTo>
                  <a:lnTo>
                    <a:pt x="272" y="164"/>
                  </a:lnTo>
                  <a:lnTo>
                    <a:pt x="270" y="150"/>
                  </a:lnTo>
                  <a:lnTo>
                    <a:pt x="266" y="136"/>
                  </a:lnTo>
                  <a:lnTo>
                    <a:pt x="260" y="124"/>
                  </a:lnTo>
                  <a:lnTo>
                    <a:pt x="252" y="114"/>
                  </a:lnTo>
                  <a:lnTo>
                    <a:pt x="242" y="106"/>
                  </a:lnTo>
                  <a:lnTo>
                    <a:pt x="230" y="100"/>
                  </a:lnTo>
                  <a:lnTo>
                    <a:pt x="218" y="96"/>
                  </a:lnTo>
                  <a:lnTo>
                    <a:pt x="204" y="94"/>
                  </a:lnTo>
                  <a:lnTo>
                    <a:pt x="204" y="94"/>
                  </a:lnTo>
                  <a:lnTo>
                    <a:pt x="192" y="96"/>
                  </a:lnTo>
                  <a:lnTo>
                    <a:pt x="182" y="98"/>
                  </a:lnTo>
                  <a:lnTo>
                    <a:pt x="188" y="106"/>
                  </a:lnTo>
                  <a:lnTo>
                    <a:pt x="188" y="106"/>
                  </a:lnTo>
                  <a:lnTo>
                    <a:pt x="194" y="114"/>
                  </a:lnTo>
                  <a:lnTo>
                    <a:pt x="194" y="124"/>
                  </a:lnTo>
                  <a:lnTo>
                    <a:pt x="192" y="134"/>
                  </a:lnTo>
                  <a:lnTo>
                    <a:pt x="186" y="142"/>
                  </a:lnTo>
                  <a:lnTo>
                    <a:pt x="186" y="142"/>
                  </a:lnTo>
                  <a:lnTo>
                    <a:pt x="176" y="148"/>
                  </a:lnTo>
                  <a:lnTo>
                    <a:pt x="168" y="148"/>
                  </a:lnTo>
                  <a:lnTo>
                    <a:pt x="168" y="148"/>
                  </a:lnTo>
                  <a:lnTo>
                    <a:pt x="158" y="146"/>
                  </a:lnTo>
                  <a:lnTo>
                    <a:pt x="152" y="144"/>
                  </a:lnTo>
                  <a:lnTo>
                    <a:pt x="148" y="140"/>
                  </a:lnTo>
                  <a:lnTo>
                    <a:pt x="142" y="132"/>
                  </a:lnTo>
                  <a:lnTo>
                    <a:pt x="142" y="132"/>
                  </a:lnTo>
                  <a:lnTo>
                    <a:pt x="136" y="148"/>
                  </a:lnTo>
                  <a:lnTo>
                    <a:pt x="134" y="164"/>
                  </a:lnTo>
                  <a:lnTo>
                    <a:pt x="134" y="164"/>
                  </a:lnTo>
                  <a:lnTo>
                    <a:pt x="136" y="176"/>
                  </a:lnTo>
                  <a:lnTo>
                    <a:pt x="140" y="190"/>
                  </a:lnTo>
                  <a:lnTo>
                    <a:pt x="146" y="202"/>
                  </a:lnTo>
                  <a:lnTo>
                    <a:pt x="154" y="212"/>
                  </a:lnTo>
                  <a:lnTo>
                    <a:pt x="164" y="220"/>
                  </a:lnTo>
                  <a:lnTo>
                    <a:pt x="176" y="226"/>
                  </a:lnTo>
                  <a:lnTo>
                    <a:pt x="190" y="230"/>
                  </a:lnTo>
                  <a:lnTo>
                    <a:pt x="204" y="232"/>
                  </a:lnTo>
                  <a:lnTo>
                    <a:pt x="204" y="232"/>
                  </a:lnTo>
                  <a:lnTo>
                    <a:pt x="206" y="232"/>
                  </a:lnTo>
                  <a:lnTo>
                    <a:pt x="206" y="232"/>
                  </a:lnTo>
                  <a:lnTo>
                    <a:pt x="206" y="224"/>
                  </a:lnTo>
                  <a:lnTo>
                    <a:pt x="210" y="218"/>
                  </a:lnTo>
                  <a:lnTo>
                    <a:pt x="214" y="212"/>
                  </a:lnTo>
                  <a:lnTo>
                    <a:pt x="222" y="208"/>
                  </a:lnTo>
                  <a:lnTo>
                    <a:pt x="222" y="208"/>
                  </a:lnTo>
                  <a:close/>
                  <a:moveTo>
                    <a:pt x="238" y="272"/>
                  </a:moveTo>
                  <a:lnTo>
                    <a:pt x="238" y="272"/>
                  </a:lnTo>
                  <a:lnTo>
                    <a:pt x="246" y="268"/>
                  </a:lnTo>
                  <a:lnTo>
                    <a:pt x="256" y="264"/>
                  </a:lnTo>
                  <a:lnTo>
                    <a:pt x="242" y="228"/>
                  </a:lnTo>
                  <a:lnTo>
                    <a:pt x="242" y="228"/>
                  </a:lnTo>
                  <a:lnTo>
                    <a:pt x="238" y="224"/>
                  </a:lnTo>
                  <a:lnTo>
                    <a:pt x="236" y="222"/>
                  </a:lnTo>
                  <a:lnTo>
                    <a:pt x="232" y="222"/>
                  </a:lnTo>
                  <a:lnTo>
                    <a:pt x="228" y="222"/>
                  </a:lnTo>
                  <a:lnTo>
                    <a:pt x="228" y="222"/>
                  </a:lnTo>
                  <a:lnTo>
                    <a:pt x="224" y="224"/>
                  </a:lnTo>
                  <a:lnTo>
                    <a:pt x="222" y="228"/>
                  </a:lnTo>
                  <a:lnTo>
                    <a:pt x="222" y="232"/>
                  </a:lnTo>
                  <a:lnTo>
                    <a:pt x="222" y="236"/>
                  </a:lnTo>
                  <a:lnTo>
                    <a:pt x="238" y="272"/>
                  </a:lnTo>
                  <a:close/>
                  <a:moveTo>
                    <a:pt x="314" y="324"/>
                  </a:moveTo>
                  <a:lnTo>
                    <a:pt x="314" y="324"/>
                  </a:lnTo>
                  <a:lnTo>
                    <a:pt x="312" y="314"/>
                  </a:lnTo>
                  <a:lnTo>
                    <a:pt x="310" y="306"/>
                  </a:lnTo>
                  <a:lnTo>
                    <a:pt x="306" y="298"/>
                  </a:lnTo>
                  <a:lnTo>
                    <a:pt x="300" y="292"/>
                  </a:lnTo>
                  <a:lnTo>
                    <a:pt x="294" y="286"/>
                  </a:lnTo>
                  <a:lnTo>
                    <a:pt x="286" y="282"/>
                  </a:lnTo>
                  <a:lnTo>
                    <a:pt x="278" y="280"/>
                  </a:lnTo>
                  <a:lnTo>
                    <a:pt x="270" y="280"/>
                  </a:lnTo>
                  <a:lnTo>
                    <a:pt x="270" y="280"/>
                  </a:lnTo>
                  <a:lnTo>
                    <a:pt x="260" y="280"/>
                  </a:lnTo>
                  <a:lnTo>
                    <a:pt x="252" y="282"/>
                  </a:lnTo>
                  <a:lnTo>
                    <a:pt x="244" y="286"/>
                  </a:lnTo>
                  <a:lnTo>
                    <a:pt x="238" y="292"/>
                  </a:lnTo>
                  <a:lnTo>
                    <a:pt x="234" y="298"/>
                  </a:lnTo>
                  <a:lnTo>
                    <a:pt x="230" y="306"/>
                  </a:lnTo>
                  <a:lnTo>
                    <a:pt x="226" y="314"/>
                  </a:lnTo>
                  <a:lnTo>
                    <a:pt x="226" y="324"/>
                  </a:lnTo>
                  <a:lnTo>
                    <a:pt x="226" y="324"/>
                  </a:lnTo>
                  <a:lnTo>
                    <a:pt x="226" y="332"/>
                  </a:lnTo>
                  <a:lnTo>
                    <a:pt x="230" y="340"/>
                  </a:lnTo>
                  <a:lnTo>
                    <a:pt x="234" y="348"/>
                  </a:lnTo>
                  <a:lnTo>
                    <a:pt x="238" y="354"/>
                  </a:lnTo>
                  <a:lnTo>
                    <a:pt x="244" y="360"/>
                  </a:lnTo>
                  <a:lnTo>
                    <a:pt x="252" y="364"/>
                  </a:lnTo>
                  <a:lnTo>
                    <a:pt x="260" y="366"/>
                  </a:lnTo>
                  <a:lnTo>
                    <a:pt x="270" y="368"/>
                  </a:lnTo>
                  <a:lnTo>
                    <a:pt x="270" y="368"/>
                  </a:lnTo>
                  <a:lnTo>
                    <a:pt x="278" y="366"/>
                  </a:lnTo>
                  <a:lnTo>
                    <a:pt x="286" y="364"/>
                  </a:lnTo>
                  <a:lnTo>
                    <a:pt x="294" y="360"/>
                  </a:lnTo>
                  <a:lnTo>
                    <a:pt x="300" y="354"/>
                  </a:lnTo>
                  <a:lnTo>
                    <a:pt x="306" y="348"/>
                  </a:lnTo>
                  <a:lnTo>
                    <a:pt x="310" y="340"/>
                  </a:lnTo>
                  <a:lnTo>
                    <a:pt x="312" y="332"/>
                  </a:lnTo>
                  <a:lnTo>
                    <a:pt x="314" y="324"/>
                  </a:lnTo>
                  <a:lnTo>
                    <a:pt x="314" y="3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8" name="Rectangle 17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9" name="Rectangle 18"/>
          <p:cNvSpPr/>
          <p:nvPr/>
        </p:nvSpPr>
        <p:spPr>
          <a:xfrm>
            <a:off x="550865" y="1716342"/>
            <a:ext cx="3064272" cy="2723727"/>
          </a:xfrm>
          <a:prstGeom prst="rect">
            <a:avLst/>
          </a:prstGeom>
          <a:solidFill>
            <a:schemeClr val="bg1"/>
          </a:solidFill>
          <a:ln w="25400">
            <a:solidFill>
              <a:srgbClr val="003DA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72000" rIns="91440" bIns="0" rtlCol="0" anchor="t">
            <a:noAutofit/>
          </a:bodyPr>
          <a:lstStyle/>
          <a:p>
            <a:pPr marL="0" marR="0" lvl="0" indent="0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Importing the Data File into R</a:t>
            </a:r>
            <a:endParaRPr kumimoji="0" lang="en-GB" sz="1400" b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18227" y="2136366"/>
            <a:ext cx="3064272" cy="2723727"/>
          </a:xfrm>
          <a:prstGeom prst="rect">
            <a:avLst/>
          </a:prstGeom>
          <a:solidFill>
            <a:schemeClr val="bg1"/>
          </a:solidFill>
          <a:ln w="25400">
            <a:solidFill>
              <a:srgbClr val="003DA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72000" rIns="91440" bIns="0" rtlCol="0" anchor="t">
            <a:noAutofit/>
          </a:bodyPr>
          <a:lstStyle/>
          <a:p>
            <a:pPr marL="0" marR="0" lvl="0" indent="0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Data Cleansing</a:t>
            </a:r>
            <a:endParaRPr kumimoji="0" lang="en-GB" sz="1400" b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06224" y="2481868"/>
            <a:ext cx="3064272" cy="2723727"/>
          </a:xfrm>
          <a:prstGeom prst="rect">
            <a:avLst/>
          </a:prstGeom>
          <a:solidFill>
            <a:schemeClr val="bg1"/>
          </a:solidFill>
          <a:ln w="25400">
            <a:solidFill>
              <a:srgbClr val="003DA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72000" rIns="91440" bIns="0" rtlCol="0" anchor="t">
            <a:noAutofit/>
          </a:bodyPr>
          <a:lstStyle/>
          <a:p>
            <a:pPr marL="0" marR="0" lvl="0" indent="0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1400" b="1" kern="0" dirty="0" smtClean="0">
                <a:latin typeface="Georgia" charset="0"/>
                <a:ea typeface="Georgia" charset="0"/>
                <a:cs typeface="Georgia" charset="0"/>
              </a:rPr>
              <a:t>New Independent Variables</a:t>
            </a:r>
            <a:endParaRPr kumimoji="0" lang="en-GB" sz="1400" b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416093" y="2849726"/>
            <a:ext cx="3064272" cy="2723727"/>
          </a:xfrm>
          <a:prstGeom prst="rect">
            <a:avLst/>
          </a:prstGeom>
          <a:solidFill>
            <a:schemeClr val="bg1"/>
          </a:solidFill>
          <a:ln w="25400">
            <a:solidFill>
              <a:srgbClr val="003DA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72000" rIns="91440" bIns="0" rtlCol="0" anchor="t">
            <a:noAutofit/>
          </a:bodyPr>
          <a:lstStyle/>
          <a:p>
            <a:pPr marL="0" marR="0" lvl="0" indent="0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Cluster Analysis</a:t>
            </a:r>
            <a:endParaRPr kumimoji="0" lang="en-GB" sz="1400" b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3" name="AutoShape 2"/>
          <p:cNvSpPr>
            <a:spLocks noChangeArrowheads="1"/>
          </p:cNvSpPr>
          <p:nvPr/>
        </p:nvSpPr>
        <p:spPr bwMode="auto">
          <a:xfrm rot="5400000">
            <a:off x="3602809" y="3705463"/>
            <a:ext cx="4601525" cy="384175"/>
          </a:xfrm>
          <a:prstGeom prst="triangle">
            <a:avLst>
              <a:gd name="adj" fmla="val 50000"/>
            </a:avLst>
          </a:prstGeom>
          <a:solidFill>
            <a:srgbClr val="00206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wrap="none" lIns="45720" rIns="4572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200" smtClean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0865" y="1190786"/>
            <a:ext cx="4586129" cy="277414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 smtClean="0">
                <a:latin typeface="Georgia" charset="0"/>
                <a:ea typeface="Georgia" charset="0"/>
                <a:cs typeface="Georgia" charset="0"/>
              </a:rPr>
              <a:t>Steps</a:t>
            </a:r>
            <a:endParaRPr lang="en-US" sz="1600" b="1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37414" y="1190786"/>
            <a:ext cx="4552001" cy="277414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Goals and Objectives</a:t>
            </a:r>
            <a:endParaRPr lang="en-US" sz="1600" b="1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24416" y="3192164"/>
            <a:ext cx="3455165" cy="2932322"/>
          </a:xfrm>
          <a:prstGeom prst="rect">
            <a:avLst/>
          </a:prstGeom>
          <a:solidFill>
            <a:schemeClr val="bg1"/>
          </a:solidFill>
          <a:ln w="25400">
            <a:solidFill>
              <a:srgbClr val="003DAB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72000" rIns="91440" bIns="0" rtlCol="0" anchor="t">
            <a:noAutofit/>
          </a:bodyPr>
          <a:lstStyle/>
          <a:p>
            <a:pPr marL="0" marR="0" lvl="0" indent="0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eorgia" charset="0"/>
                <a:ea typeface="Georgia" charset="0"/>
                <a:cs typeface="Georgia" charset="0"/>
              </a:rPr>
              <a:t>Regression Analysis</a:t>
            </a:r>
            <a:endParaRPr kumimoji="0" lang="en-GB" sz="1400" b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862671" y="4700762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1" name="Oval 30"/>
          <p:cNvSpPr/>
          <p:nvPr/>
        </p:nvSpPr>
        <p:spPr>
          <a:xfrm>
            <a:off x="1862671" y="3786512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212166" y="3786512"/>
            <a:ext cx="3132379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sz="1400" b="1" i="1" dirty="0" smtClean="0">
                <a:latin typeface="Georgia" charset="0"/>
                <a:ea typeface="Georgia" charset="0"/>
                <a:cs typeface="Georgia" charset="0"/>
              </a:rPr>
              <a:t>Dependent variable</a:t>
            </a:r>
          </a:p>
          <a:p>
            <a:pPr marL="12700" marR="0" lvl="0" indent="-12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400" dirty="0" err="1" smtClean="0">
                <a:latin typeface="Georgia" charset="0"/>
                <a:ea typeface="Georgia" charset="0"/>
                <a:cs typeface="Georgia" charset="0"/>
              </a:rPr>
              <a:t>Avg.mpg</a:t>
            </a: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 (Average miles per gallon)</a:t>
            </a:r>
            <a:endParaRPr lang="en-US" sz="14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00022" y="4694700"/>
            <a:ext cx="313237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88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en-US" sz="1400" b="1" i="1" dirty="0" smtClean="0">
                <a:latin typeface="Georgia" charset="0"/>
                <a:ea typeface="Georgia" charset="0"/>
                <a:cs typeface="Georgia" charset="0"/>
              </a:rPr>
              <a:t>Independent variables</a:t>
            </a:r>
          </a:p>
          <a:p>
            <a:pPr marL="12700" marR="0" lvl="0" indent="-12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Horsepower (Engine power)</a:t>
            </a:r>
          </a:p>
          <a:p>
            <a:pPr marL="12700" marR="0" lvl="0" indent="-127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defRPr/>
            </a:pPr>
            <a:r>
              <a:rPr lang="en-US" sz="1400" dirty="0" smtClean="0">
                <a:latin typeface="Georgia" charset="0"/>
                <a:ea typeface="Georgia" charset="0"/>
                <a:cs typeface="Georgia" charset="0"/>
              </a:rPr>
              <a:t>Volume (A volume of a specific car)</a:t>
            </a:r>
            <a:endParaRPr lang="en-US" sz="1400" dirty="0"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87989" y="1820630"/>
            <a:ext cx="3494332" cy="89870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 smtClean="0">
                <a:solidFill>
                  <a:schemeClr val="bg1"/>
                </a:solidFill>
                <a:latin typeface="+mj-lt"/>
              </a:rPr>
              <a:t>Importing the Data File into R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67" y="1499389"/>
            <a:ext cx="1376980" cy="154119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1500" dirty="0">
                <a:solidFill>
                  <a:schemeClr val="bg1"/>
                </a:solidFill>
                <a:latin typeface="+mj-lt"/>
              </a:rPr>
              <a:t>2</a:t>
            </a:r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|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 bwMode="hidden">
          <a:xfrm>
            <a:off x="6096000" y="0"/>
            <a:ext cx="6095999" cy="6858000"/>
          </a:xfrm>
          <a:prstGeom prst="rect">
            <a:avLst/>
          </a:prstGeom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1316182"/>
            <a:ext cx="6096000" cy="554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8" y="0"/>
            <a:ext cx="6096000" cy="5541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658091"/>
            <a:ext cx="6096000" cy="5541818"/>
          </a:xfrm>
          <a:prstGeom prst="rect">
            <a:avLst/>
          </a:prstGeom>
        </p:spPr>
      </p:pic>
      <p:pic>
        <p:nvPicPr>
          <p:cNvPr id="20" name="Picture 2" descr="mage result for paul merage school of busin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6012059"/>
            <a:ext cx="3189269" cy="6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2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11201"/>
          <a:stretch/>
        </p:blipFill>
        <p:spPr bwMode="hidden">
          <a:xfrm>
            <a:off x="6095997" y="0"/>
            <a:ext cx="6096004" cy="6858000"/>
          </a:xfrm>
          <a:prstGeom prst="rect">
            <a:avLst/>
          </a:prstGeom>
          <a:solidFill>
            <a:srgbClr val="DEDEDE"/>
          </a:solidFill>
        </p:spPr>
      </p:pic>
    </p:spTree>
    <p:extLst>
      <p:ext uri="{BB962C8B-B14F-4D97-AF65-F5344CB8AC3E}">
        <p14:creationId xmlns:p14="http://schemas.microsoft.com/office/powerpoint/2010/main" val="22874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 smtClean="0"/>
              <a:t>Importing the data file into 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5</a:t>
            </a:fld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6335431" y="1211938"/>
            <a:ext cx="4936960" cy="5065288"/>
            <a:chOff x="567076" y="1908423"/>
            <a:chExt cx="3372010" cy="3805625"/>
          </a:xfrm>
        </p:grpSpPr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567076" y="1908423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002060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567076" y="4227067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4DACF1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 flipH="1">
              <a:off x="567076" y="3071350"/>
              <a:ext cx="3372010" cy="1486981"/>
            </a:xfrm>
            <a:custGeom>
              <a:avLst/>
              <a:gdLst>
                <a:gd name="T0" fmla="*/ 3294 w 3846"/>
                <a:gd name="T1" fmla="*/ 446 h 1696"/>
                <a:gd name="T2" fmla="*/ 2736 w 3846"/>
                <a:gd name="T3" fmla="*/ 0 h 1696"/>
                <a:gd name="T4" fmla="*/ 2736 w 3846"/>
                <a:gd name="T5" fmla="*/ 438 h 1696"/>
                <a:gd name="T6" fmla="*/ 96 w 3846"/>
                <a:gd name="T7" fmla="*/ 438 h 1696"/>
                <a:gd name="T8" fmla="*/ 96 w 3846"/>
                <a:gd name="T9" fmla="*/ 438 h 1696"/>
                <a:gd name="T10" fmla="*/ 78 w 3846"/>
                <a:gd name="T11" fmla="*/ 440 h 1696"/>
                <a:gd name="T12" fmla="*/ 60 w 3846"/>
                <a:gd name="T13" fmla="*/ 446 h 1696"/>
                <a:gd name="T14" fmla="*/ 44 w 3846"/>
                <a:gd name="T15" fmla="*/ 454 h 1696"/>
                <a:gd name="T16" fmla="*/ 28 w 3846"/>
                <a:gd name="T17" fmla="*/ 466 h 1696"/>
                <a:gd name="T18" fmla="*/ 18 w 3846"/>
                <a:gd name="T19" fmla="*/ 480 h 1696"/>
                <a:gd name="T20" fmla="*/ 8 w 3846"/>
                <a:gd name="T21" fmla="*/ 496 h 1696"/>
                <a:gd name="T22" fmla="*/ 2 w 3846"/>
                <a:gd name="T23" fmla="*/ 514 h 1696"/>
                <a:gd name="T24" fmla="*/ 0 w 3846"/>
                <a:gd name="T25" fmla="*/ 534 h 1696"/>
                <a:gd name="T26" fmla="*/ 0 w 3846"/>
                <a:gd name="T27" fmla="*/ 1044 h 1696"/>
                <a:gd name="T28" fmla="*/ 0 w 3846"/>
                <a:gd name="T29" fmla="*/ 1156 h 1696"/>
                <a:gd name="T30" fmla="*/ 0 w 3846"/>
                <a:gd name="T31" fmla="*/ 1156 h 1696"/>
                <a:gd name="T32" fmla="*/ 0 w 3846"/>
                <a:gd name="T33" fmla="*/ 1256 h 1696"/>
                <a:gd name="T34" fmla="*/ 558 w 3846"/>
                <a:gd name="T35" fmla="*/ 1696 h 1696"/>
                <a:gd name="T36" fmla="*/ 1106 w 3846"/>
                <a:gd name="T37" fmla="*/ 1252 h 1696"/>
                <a:gd name="T38" fmla="*/ 3750 w 3846"/>
                <a:gd name="T39" fmla="*/ 1252 h 1696"/>
                <a:gd name="T40" fmla="*/ 3750 w 3846"/>
                <a:gd name="T41" fmla="*/ 1252 h 1696"/>
                <a:gd name="T42" fmla="*/ 3770 w 3846"/>
                <a:gd name="T43" fmla="*/ 1250 h 1696"/>
                <a:gd name="T44" fmla="*/ 3788 w 3846"/>
                <a:gd name="T45" fmla="*/ 1244 h 1696"/>
                <a:gd name="T46" fmla="*/ 3804 w 3846"/>
                <a:gd name="T47" fmla="*/ 1236 h 1696"/>
                <a:gd name="T48" fmla="*/ 3818 w 3846"/>
                <a:gd name="T49" fmla="*/ 1224 h 1696"/>
                <a:gd name="T50" fmla="*/ 3830 w 3846"/>
                <a:gd name="T51" fmla="*/ 1210 h 1696"/>
                <a:gd name="T52" fmla="*/ 3838 w 3846"/>
                <a:gd name="T53" fmla="*/ 1192 h 1696"/>
                <a:gd name="T54" fmla="*/ 3844 w 3846"/>
                <a:gd name="T55" fmla="*/ 1174 h 1696"/>
                <a:gd name="T56" fmla="*/ 3846 w 3846"/>
                <a:gd name="T57" fmla="*/ 1156 h 1696"/>
                <a:gd name="T58" fmla="*/ 3846 w 3846"/>
                <a:gd name="T59" fmla="*/ 674 h 1696"/>
                <a:gd name="T60" fmla="*/ 3846 w 3846"/>
                <a:gd name="T61" fmla="*/ 572 h 1696"/>
                <a:gd name="T62" fmla="*/ 3846 w 3846"/>
                <a:gd name="T63" fmla="*/ 534 h 1696"/>
                <a:gd name="T64" fmla="*/ 3846 w 3846"/>
                <a:gd name="T65" fmla="*/ 0 h 1696"/>
                <a:gd name="T66" fmla="*/ 3294 w 3846"/>
                <a:gd name="T67" fmla="*/ 446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6" h="1696">
                  <a:moveTo>
                    <a:pt x="3294" y="446"/>
                  </a:moveTo>
                  <a:lnTo>
                    <a:pt x="2736" y="0"/>
                  </a:lnTo>
                  <a:lnTo>
                    <a:pt x="2736" y="438"/>
                  </a:lnTo>
                  <a:lnTo>
                    <a:pt x="96" y="438"/>
                  </a:lnTo>
                  <a:lnTo>
                    <a:pt x="96" y="438"/>
                  </a:lnTo>
                  <a:lnTo>
                    <a:pt x="78" y="440"/>
                  </a:lnTo>
                  <a:lnTo>
                    <a:pt x="60" y="446"/>
                  </a:lnTo>
                  <a:lnTo>
                    <a:pt x="44" y="454"/>
                  </a:lnTo>
                  <a:lnTo>
                    <a:pt x="28" y="466"/>
                  </a:lnTo>
                  <a:lnTo>
                    <a:pt x="18" y="480"/>
                  </a:lnTo>
                  <a:lnTo>
                    <a:pt x="8" y="496"/>
                  </a:lnTo>
                  <a:lnTo>
                    <a:pt x="2" y="514"/>
                  </a:lnTo>
                  <a:lnTo>
                    <a:pt x="0" y="534"/>
                  </a:lnTo>
                  <a:lnTo>
                    <a:pt x="0" y="1044"/>
                  </a:lnTo>
                  <a:lnTo>
                    <a:pt x="0" y="1156"/>
                  </a:lnTo>
                  <a:lnTo>
                    <a:pt x="0" y="1156"/>
                  </a:lnTo>
                  <a:lnTo>
                    <a:pt x="0" y="1256"/>
                  </a:lnTo>
                  <a:lnTo>
                    <a:pt x="558" y="1696"/>
                  </a:lnTo>
                  <a:lnTo>
                    <a:pt x="1106" y="1252"/>
                  </a:lnTo>
                  <a:lnTo>
                    <a:pt x="3750" y="1252"/>
                  </a:lnTo>
                  <a:lnTo>
                    <a:pt x="3750" y="1252"/>
                  </a:lnTo>
                  <a:lnTo>
                    <a:pt x="3770" y="1250"/>
                  </a:lnTo>
                  <a:lnTo>
                    <a:pt x="3788" y="1244"/>
                  </a:lnTo>
                  <a:lnTo>
                    <a:pt x="3804" y="1236"/>
                  </a:lnTo>
                  <a:lnTo>
                    <a:pt x="3818" y="1224"/>
                  </a:lnTo>
                  <a:lnTo>
                    <a:pt x="3830" y="1210"/>
                  </a:lnTo>
                  <a:lnTo>
                    <a:pt x="3838" y="1192"/>
                  </a:lnTo>
                  <a:lnTo>
                    <a:pt x="3844" y="1174"/>
                  </a:lnTo>
                  <a:lnTo>
                    <a:pt x="3846" y="1156"/>
                  </a:lnTo>
                  <a:lnTo>
                    <a:pt x="3846" y="674"/>
                  </a:lnTo>
                  <a:lnTo>
                    <a:pt x="3846" y="572"/>
                  </a:lnTo>
                  <a:lnTo>
                    <a:pt x="3846" y="534"/>
                  </a:lnTo>
                  <a:lnTo>
                    <a:pt x="3846" y="0"/>
                  </a:lnTo>
                  <a:lnTo>
                    <a:pt x="3294" y="446"/>
                  </a:lnTo>
                  <a:close/>
                </a:path>
              </a:pathLst>
            </a:custGeom>
            <a:solidFill>
              <a:srgbClr val="0060D7"/>
            </a:solidFill>
            <a:ln w="1270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Oval 10"/>
            <p:cNvSpPr/>
            <p:nvPr/>
          </p:nvSpPr>
          <p:spPr bwMode="ltGray">
            <a:xfrm>
              <a:off x="779065" y="2467054"/>
              <a:ext cx="555562" cy="61111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ltGray">
            <a:xfrm>
              <a:off x="3179183" y="3583075"/>
              <a:ext cx="555562" cy="61111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ltGray">
            <a:xfrm>
              <a:off x="779065" y="4804737"/>
              <a:ext cx="555562" cy="611119"/>
            </a:xfrm>
            <a:prstGeom prst="ellipse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 smtClean="0">
                <a:solidFill>
                  <a:schemeClr val="bg1"/>
                </a:solidFill>
                <a:latin typeface="Georgia" pitchFamily="18" charset="0"/>
              </a:endParaRPr>
            </a:p>
          </p:txBody>
        </p:sp>
        <p:sp>
          <p:nvSpPr>
            <p:cNvPr id="19" name="Freeform 4843"/>
            <p:cNvSpPr>
              <a:spLocks noEditPoints="1"/>
            </p:cNvSpPr>
            <p:nvPr/>
          </p:nvSpPr>
          <p:spPr bwMode="auto">
            <a:xfrm>
              <a:off x="828650" y="2544810"/>
              <a:ext cx="456393" cy="487410"/>
            </a:xfrm>
            <a:custGeom>
              <a:avLst/>
              <a:gdLst>
                <a:gd name="T0" fmla="*/ 376 w 412"/>
                <a:gd name="T1" fmla="*/ 96 h 400"/>
                <a:gd name="T2" fmla="*/ 382 w 412"/>
                <a:gd name="T3" fmla="*/ 126 h 400"/>
                <a:gd name="T4" fmla="*/ 356 w 412"/>
                <a:gd name="T5" fmla="*/ 144 h 400"/>
                <a:gd name="T6" fmla="*/ 328 w 412"/>
                <a:gd name="T7" fmla="*/ 116 h 400"/>
                <a:gd name="T8" fmla="*/ 344 w 412"/>
                <a:gd name="T9" fmla="*/ 90 h 400"/>
                <a:gd name="T10" fmla="*/ 374 w 412"/>
                <a:gd name="T11" fmla="*/ 156 h 400"/>
                <a:gd name="T12" fmla="*/ 320 w 412"/>
                <a:gd name="T13" fmla="*/ 156 h 400"/>
                <a:gd name="T14" fmla="*/ 314 w 412"/>
                <a:gd name="T15" fmla="*/ 204 h 400"/>
                <a:gd name="T16" fmla="*/ 370 w 412"/>
                <a:gd name="T17" fmla="*/ 268 h 400"/>
                <a:gd name="T18" fmla="*/ 404 w 412"/>
                <a:gd name="T19" fmla="*/ 246 h 400"/>
                <a:gd name="T20" fmla="*/ 410 w 412"/>
                <a:gd name="T21" fmla="*/ 166 h 400"/>
                <a:gd name="T22" fmla="*/ 398 w 412"/>
                <a:gd name="T23" fmla="*/ 156 h 400"/>
                <a:gd name="T24" fmla="*/ 98 w 412"/>
                <a:gd name="T25" fmla="*/ 156 h 400"/>
                <a:gd name="T26" fmla="*/ 56 w 412"/>
                <a:gd name="T27" fmla="*/ 182 h 400"/>
                <a:gd name="T28" fmla="*/ 14 w 412"/>
                <a:gd name="T29" fmla="*/ 156 h 400"/>
                <a:gd name="T30" fmla="*/ 2 w 412"/>
                <a:gd name="T31" fmla="*/ 166 h 400"/>
                <a:gd name="T32" fmla="*/ 8 w 412"/>
                <a:gd name="T33" fmla="*/ 246 h 400"/>
                <a:gd name="T34" fmla="*/ 42 w 412"/>
                <a:gd name="T35" fmla="*/ 268 h 400"/>
                <a:gd name="T36" fmla="*/ 98 w 412"/>
                <a:gd name="T37" fmla="*/ 204 h 400"/>
                <a:gd name="T38" fmla="*/ 172 w 412"/>
                <a:gd name="T39" fmla="*/ 50 h 400"/>
                <a:gd name="T40" fmla="*/ 192 w 412"/>
                <a:gd name="T41" fmla="*/ 68 h 400"/>
                <a:gd name="T42" fmla="*/ 214 w 412"/>
                <a:gd name="T43" fmla="*/ 70 h 400"/>
                <a:gd name="T44" fmla="*/ 236 w 412"/>
                <a:gd name="T45" fmla="*/ 56 h 400"/>
                <a:gd name="T46" fmla="*/ 242 w 412"/>
                <a:gd name="T47" fmla="*/ 36 h 400"/>
                <a:gd name="T48" fmla="*/ 232 w 412"/>
                <a:gd name="T49" fmla="*/ 10 h 400"/>
                <a:gd name="T50" fmla="*/ 206 w 412"/>
                <a:gd name="T51" fmla="*/ 0 h 400"/>
                <a:gd name="T52" fmla="*/ 186 w 412"/>
                <a:gd name="T53" fmla="*/ 6 h 400"/>
                <a:gd name="T54" fmla="*/ 170 w 412"/>
                <a:gd name="T55" fmla="*/ 28 h 400"/>
                <a:gd name="T56" fmla="*/ 206 w 412"/>
                <a:gd name="T57" fmla="*/ 400 h 400"/>
                <a:gd name="T58" fmla="*/ 296 w 412"/>
                <a:gd name="T59" fmla="*/ 378 h 400"/>
                <a:gd name="T60" fmla="*/ 366 w 412"/>
                <a:gd name="T61" fmla="*/ 322 h 400"/>
                <a:gd name="T62" fmla="*/ 320 w 412"/>
                <a:gd name="T63" fmla="*/ 250 h 400"/>
                <a:gd name="T64" fmla="*/ 244 w 412"/>
                <a:gd name="T65" fmla="*/ 200 h 400"/>
                <a:gd name="T66" fmla="*/ 206 w 412"/>
                <a:gd name="T67" fmla="*/ 194 h 400"/>
                <a:gd name="T68" fmla="*/ 158 w 412"/>
                <a:gd name="T69" fmla="*/ 234 h 400"/>
                <a:gd name="T70" fmla="*/ 140 w 412"/>
                <a:gd name="T71" fmla="*/ 262 h 400"/>
                <a:gd name="T72" fmla="*/ 118 w 412"/>
                <a:gd name="T73" fmla="*/ 262 h 400"/>
                <a:gd name="T74" fmla="*/ 100 w 412"/>
                <a:gd name="T75" fmla="*/ 244 h 400"/>
                <a:gd name="T76" fmla="*/ 46 w 412"/>
                <a:gd name="T77" fmla="*/ 322 h 400"/>
                <a:gd name="T78" fmla="*/ 96 w 412"/>
                <a:gd name="T79" fmla="*/ 368 h 400"/>
                <a:gd name="T80" fmla="*/ 182 w 412"/>
                <a:gd name="T81" fmla="*/ 398 h 400"/>
                <a:gd name="T82" fmla="*/ 28 w 412"/>
                <a:gd name="T83" fmla="*/ 116 h 400"/>
                <a:gd name="T84" fmla="*/ 56 w 412"/>
                <a:gd name="T85" fmla="*/ 144 h 400"/>
                <a:gd name="T86" fmla="*/ 82 w 412"/>
                <a:gd name="T87" fmla="*/ 126 h 400"/>
                <a:gd name="T88" fmla="*/ 76 w 412"/>
                <a:gd name="T89" fmla="*/ 96 h 400"/>
                <a:gd name="T90" fmla="*/ 46 w 412"/>
                <a:gd name="T91" fmla="*/ 90 h 400"/>
                <a:gd name="T92" fmla="*/ 28 w 412"/>
                <a:gd name="T93" fmla="*/ 116 h 400"/>
                <a:gd name="T94" fmla="*/ 300 w 412"/>
                <a:gd name="T95" fmla="*/ 116 h 400"/>
                <a:gd name="T96" fmla="*/ 298 w 412"/>
                <a:gd name="T97" fmla="*/ 102 h 400"/>
                <a:gd name="T98" fmla="*/ 268 w 412"/>
                <a:gd name="T99" fmla="*/ 82 h 400"/>
                <a:gd name="T100" fmla="*/ 144 w 412"/>
                <a:gd name="T101" fmla="*/ 82 h 400"/>
                <a:gd name="T102" fmla="*/ 122 w 412"/>
                <a:gd name="T103" fmla="*/ 92 h 400"/>
                <a:gd name="T104" fmla="*/ 112 w 412"/>
                <a:gd name="T105" fmla="*/ 116 h 400"/>
                <a:gd name="T106" fmla="*/ 114 w 412"/>
                <a:gd name="T107" fmla="*/ 240 h 400"/>
                <a:gd name="T108" fmla="*/ 128 w 412"/>
                <a:gd name="T109" fmla="*/ 248 h 400"/>
                <a:gd name="T110" fmla="*/ 144 w 412"/>
                <a:gd name="T111" fmla="*/ 234 h 400"/>
                <a:gd name="T112" fmla="*/ 154 w 412"/>
                <a:gd name="T113" fmla="*/ 140 h 400"/>
                <a:gd name="T114" fmla="*/ 158 w 412"/>
                <a:gd name="T115" fmla="*/ 170 h 400"/>
                <a:gd name="T116" fmla="*/ 230 w 412"/>
                <a:gd name="T117" fmla="*/ 164 h 400"/>
                <a:gd name="T118" fmla="*/ 254 w 412"/>
                <a:gd name="T119" fmla="*/ 150 h 400"/>
                <a:gd name="T120" fmla="*/ 268 w 412"/>
                <a:gd name="T121" fmla="*/ 176 h 400"/>
                <a:gd name="T122" fmla="*/ 300 w 412"/>
                <a:gd name="T123" fmla="*/ 19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2" h="400">
                  <a:moveTo>
                    <a:pt x="356" y="88"/>
                  </a:moveTo>
                  <a:lnTo>
                    <a:pt x="356" y="88"/>
                  </a:lnTo>
                  <a:lnTo>
                    <a:pt x="366" y="90"/>
                  </a:lnTo>
                  <a:lnTo>
                    <a:pt x="376" y="96"/>
                  </a:lnTo>
                  <a:lnTo>
                    <a:pt x="382" y="104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2" y="126"/>
                  </a:lnTo>
                  <a:lnTo>
                    <a:pt x="376" y="136"/>
                  </a:lnTo>
                  <a:lnTo>
                    <a:pt x="366" y="142"/>
                  </a:lnTo>
                  <a:lnTo>
                    <a:pt x="356" y="144"/>
                  </a:lnTo>
                  <a:lnTo>
                    <a:pt x="356" y="144"/>
                  </a:lnTo>
                  <a:lnTo>
                    <a:pt x="344" y="142"/>
                  </a:lnTo>
                  <a:lnTo>
                    <a:pt x="336" y="136"/>
                  </a:lnTo>
                  <a:lnTo>
                    <a:pt x="330" y="126"/>
                  </a:lnTo>
                  <a:lnTo>
                    <a:pt x="328" y="116"/>
                  </a:lnTo>
                  <a:lnTo>
                    <a:pt x="328" y="116"/>
                  </a:lnTo>
                  <a:lnTo>
                    <a:pt x="330" y="104"/>
                  </a:lnTo>
                  <a:lnTo>
                    <a:pt x="336" y="96"/>
                  </a:lnTo>
                  <a:lnTo>
                    <a:pt x="344" y="90"/>
                  </a:lnTo>
                  <a:lnTo>
                    <a:pt x="356" y="88"/>
                  </a:lnTo>
                  <a:lnTo>
                    <a:pt x="356" y="88"/>
                  </a:lnTo>
                  <a:close/>
                  <a:moveTo>
                    <a:pt x="392" y="156"/>
                  </a:moveTo>
                  <a:lnTo>
                    <a:pt x="374" y="156"/>
                  </a:lnTo>
                  <a:lnTo>
                    <a:pt x="356" y="182"/>
                  </a:lnTo>
                  <a:lnTo>
                    <a:pt x="338" y="156"/>
                  </a:lnTo>
                  <a:lnTo>
                    <a:pt x="320" y="156"/>
                  </a:lnTo>
                  <a:lnTo>
                    <a:pt x="320" y="156"/>
                  </a:lnTo>
                  <a:lnTo>
                    <a:pt x="314" y="156"/>
                  </a:lnTo>
                  <a:lnTo>
                    <a:pt x="314" y="156"/>
                  </a:lnTo>
                  <a:lnTo>
                    <a:pt x="314" y="158"/>
                  </a:lnTo>
                  <a:lnTo>
                    <a:pt x="314" y="204"/>
                  </a:lnTo>
                  <a:lnTo>
                    <a:pt x="314" y="204"/>
                  </a:lnTo>
                  <a:lnTo>
                    <a:pt x="336" y="224"/>
                  </a:lnTo>
                  <a:lnTo>
                    <a:pt x="354" y="244"/>
                  </a:lnTo>
                  <a:lnTo>
                    <a:pt x="370" y="268"/>
                  </a:lnTo>
                  <a:lnTo>
                    <a:pt x="386" y="294"/>
                  </a:lnTo>
                  <a:lnTo>
                    <a:pt x="386" y="294"/>
                  </a:lnTo>
                  <a:lnTo>
                    <a:pt x="396" y="270"/>
                  </a:lnTo>
                  <a:lnTo>
                    <a:pt x="404" y="246"/>
                  </a:lnTo>
                  <a:lnTo>
                    <a:pt x="410" y="220"/>
                  </a:lnTo>
                  <a:lnTo>
                    <a:pt x="412" y="194"/>
                  </a:lnTo>
                  <a:lnTo>
                    <a:pt x="412" y="194"/>
                  </a:lnTo>
                  <a:lnTo>
                    <a:pt x="410" y="166"/>
                  </a:lnTo>
                  <a:lnTo>
                    <a:pt x="410" y="166"/>
                  </a:lnTo>
                  <a:lnTo>
                    <a:pt x="406" y="162"/>
                  </a:lnTo>
                  <a:lnTo>
                    <a:pt x="402" y="158"/>
                  </a:lnTo>
                  <a:lnTo>
                    <a:pt x="398" y="156"/>
                  </a:lnTo>
                  <a:lnTo>
                    <a:pt x="392" y="156"/>
                  </a:lnTo>
                  <a:lnTo>
                    <a:pt x="392" y="156"/>
                  </a:lnTo>
                  <a:close/>
                  <a:moveTo>
                    <a:pt x="98" y="204"/>
                  </a:moveTo>
                  <a:lnTo>
                    <a:pt x="98" y="156"/>
                  </a:lnTo>
                  <a:lnTo>
                    <a:pt x="98" y="156"/>
                  </a:lnTo>
                  <a:lnTo>
                    <a:pt x="92" y="156"/>
                  </a:lnTo>
                  <a:lnTo>
                    <a:pt x="74" y="156"/>
                  </a:lnTo>
                  <a:lnTo>
                    <a:pt x="56" y="182"/>
                  </a:lnTo>
                  <a:lnTo>
                    <a:pt x="38" y="156"/>
                  </a:lnTo>
                  <a:lnTo>
                    <a:pt x="20" y="156"/>
                  </a:lnTo>
                  <a:lnTo>
                    <a:pt x="20" y="156"/>
                  </a:lnTo>
                  <a:lnTo>
                    <a:pt x="14" y="156"/>
                  </a:lnTo>
                  <a:lnTo>
                    <a:pt x="10" y="158"/>
                  </a:lnTo>
                  <a:lnTo>
                    <a:pt x="6" y="162"/>
                  </a:lnTo>
                  <a:lnTo>
                    <a:pt x="2" y="166"/>
                  </a:lnTo>
                  <a:lnTo>
                    <a:pt x="2" y="166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2" y="220"/>
                  </a:lnTo>
                  <a:lnTo>
                    <a:pt x="8" y="246"/>
                  </a:lnTo>
                  <a:lnTo>
                    <a:pt x="16" y="270"/>
                  </a:lnTo>
                  <a:lnTo>
                    <a:pt x="26" y="294"/>
                  </a:lnTo>
                  <a:lnTo>
                    <a:pt x="26" y="294"/>
                  </a:lnTo>
                  <a:lnTo>
                    <a:pt x="42" y="268"/>
                  </a:lnTo>
                  <a:lnTo>
                    <a:pt x="58" y="244"/>
                  </a:lnTo>
                  <a:lnTo>
                    <a:pt x="76" y="224"/>
                  </a:lnTo>
                  <a:lnTo>
                    <a:pt x="98" y="204"/>
                  </a:lnTo>
                  <a:lnTo>
                    <a:pt x="98" y="204"/>
                  </a:lnTo>
                  <a:close/>
                  <a:moveTo>
                    <a:pt x="170" y="36"/>
                  </a:moveTo>
                  <a:lnTo>
                    <a:pt x="170" y="36"/>
                  </a:lnTo>
                  <a:lnTo>
                    <a:pt x="170" y="42"/>
                  </a:lnTo>
                  <a:lnTo>
                    <a:pt x="172" y="50"/>
                  </a:lnTo>
                  <a:lnTo>
                    <a:pt x="176" y="56"/>
                  </a:lnTo>
                  <a:lnTo>
                    <a:pt x="180" y="60"/>
                  </a:lnTo>
                  <a:lnTo>
                    <a:pt x="186" y="66"/>
                  </a:lnTo>
                  <a:lnTo>
                    <a:pt x="192" y="68"/>
                  </a:lnTo>
                  <a:lnTo>
                    <a:pt x="198" y="70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214" y="70"/>
                  </a:lnTo>
                  <a:lnTo>
                    <a:pt x="220" y="68"/>
                  </a:lnTo>
                  <a:lnTo>
                    <a:pt x="226" y="66"/>
                  </a:lnTo>
                  <a:lnTo>
                    <a:pt x="232" y="60"/>
                  </a:lnTo>
                  <a:lnTo>
                    <a:pt x="236" y="56"/>
                  </a:lnTo>
                  <a:lnTo>
                    <a:pt x="240" y="50"/>
                  </a:lnTo>
                  <a:lnTo>
                    <a:pt x="242" y="42"/>
                  </a:lnTo>
                  <a:lnTo>
                    <a:pt x="242" y="36"/>
                  </a:lnTo>
                  <a:lnTo>
                    <a:pt x="242" y="36"/>
                  </a:lnTo>
                  <a:lnTo>
                    <a:pt x="242" y="28"/>
                  </a:lnTo>
                  <a:lnTo>
                    <a:pt x="240" y="22"/>
                  </a:lnTo>
                  <a:lnTo>
                    <a:pt x="236" y="16"/>
                  </a:lnTo>
                  <a:lnTo>
                    <a:pt x="232" y="10"/>
                  </a:lnTo>
                  <a:lnTo>
                    <a:pt x="226" y="6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6" y="0"/>
                  </a:lnTo>
                  <a:lnTo>
                    <a:pt x="206" y="0"/>
                  </a:lnTo>
                  <a:lnTo>
                    <a:pt x="198" y="0"/>
                  </a:lnTo>
                  <a:lnTo>
                    <a:pt x="192" y="2"/>
                  </a:lnTo>
                  <a:lnTo>
                    <a:pt x="186" y="6"/>
                  </a:lnTo>
                  <a:lnTo>
                    <a:pt x="180" y="10"/>
                  </a:lnTo>
                  <a:lnTo>
                    <a:pt x="176" y="16"/>
                  </a:lnTo>
                  <a:lnTo>
                    <a:pt x="172" y="22"/>
                  </a:lnTo>
                  <a:lnTo>
                    <a:pt x="170" y="28"/>
                  </a:lnTo>
                  <a:lnTo>
                    <a:pt x="170" y="36"/>
                  </a:lnTo>
                  <a:lnTo>
                    <a:pt x="170" y="36"/>
                  </a:lnTo>
                  <a:close/>
                  <a:moveTo>
                    <a:pt x="206" y="400"/>
                  </a:moveTo>
                  <a:lnTo>
                    <a:pt x="206" y="400"/>
                  </a:lnTo>
                  <a:lnTo>
                    <a:pt x="230" y="398"/>
                  </a:lnTo>
                  <a:lnTo>
                    <a:pt x="254" y="394"/>
                  </a:lnTo>
                  <a:lnTo>
                    <a:pt x="276" y="388"/>
                  </a:lnTo>
                  <a:lnTo>
                    <a:pt x="296" y="378"/>
                  </a:lnTo>
                  <a:lnTo>
                    <a:pt x="316" y="368"/>
                  </a:lnTo>
                  <a:lnTo>
                    <a:pt x="334" y="354"/>
                  </a:lnTo>
                  <a:lnTo>
                    <a:pt x="352" y="338"/>
                  </a:lnTo>
                  <a:lnTo>
                    <a:pt x="366" y="322"/>
                  </a:lnTo>
                  <a:lnTo>
                    <a:pt x="366" y="322"/>
                  </a:lnTo>
                  <a:lnTo>
                    <a:pt x="352" y="296"/>
                  </a:lnTo>
                  <a:lnTo>
                    <a:pt x="336" y="272"/>
                  </a:lnTo>
                  <a:lnTo>
                    <a:pt x="320" y="250"/>
                  </a:lnTo>
                  <a:lnTo>
                    <a:pt x="300" y="232"/>
                  </a:lnTo>
                  <a:lnTo>
                    <a:pt x="280" y="216"/>
                  </a:lnTo>
                  <a:lnTo>
                    <a:pt x="256" y="204"/>
                  </a:lnTo>
                  <a:lnTo>
                    <a:pt x="244" y="200"/>
                  </a:lnTo>
                  <a:lnTo>
                    <a:pt x="232" y="196"/>
                  </a:lnTo>
                  <a:lnTo>
                    <a:pt x="220" y="194"/>
                  </a:lnTo>
                  <a:lnTo>
                    <a:pt x="206" y="194"/>
                  </a:lnTo>
                  <a:lnTo>
                    <a:pt x="206" y="194"/>
                  </a:lnTo>
                  <a:lnTo>
                    <a:pt x="182" y="196"/>
                  </a:lnTo>
                  <a:lnTo>
                    <a:pt x="158" y="202"/>
                  </a:lnTo>
                  <a:lnTo>
                    <a:pt x="158" y="234"/>
                  </a:lnTo>
                  <a:lnTo>
                    <a:pt x="158" y="234"/>
                  </a:lnTo>
                  <a:lnTo>
                    <a:pt x="158" y="240"/>
                  </a:lnTo>
                  <a:lnTo>
                    <a:pt x="156" y="244"/>
                  </a:lnTo>
                  <a:lnTo>
                    <a:pt x="150" y="254"/>
                  </a:lnTo>
                  <a:lnTo>
                    <a:pt x="140" y="262"/>
                  </a:lnTo>
                  <a:lnTo>
                    <a:pt x="134" y="264"/>
                  </a:lnTo>
                  <a:lnTo>
                    <a:pt x="128" y="264"/>
                  </a:lnTo>
                  <a:lnTo>
                    <a:pt x="128" y="264"/>
                  </a:lnTo>
                  <a:lnTo>
                    <a:pt x="118" y="262"/>
                  </a:lnTo>
                  <a:lnTo>
                    <a:pt x="110" y="258"/>
                  </a:lnTo>
                  <a:lnTo>
                    <a:pt x="104" y="252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84" y="260"/>
                  </a:lnTo>
                  <a:lnTo>
                    <a:pt x="70" y="280"/>
                  </a:lnTo>
                  <a:lnTo>
                    <a:pt x="58" y="300"/>
                  </a:lnTo>
                  <a:lnTo>
                    <a:pt x="46" y="322"/>
                  </a:lnTo>
                  <a:lnTo>
                    <a:pt x="46" y="322"/>
                  </a:lnTo>
                  <a:lnTo>
                    <a:pt x="60" y="338"/>
                  </a:lnTo>
                  <a:lnTo>
                    <a:pt x="78" y="354"/>
                  </a:lnTo>
                  <a:lnTo>
                    <a:pt x="96" y="368"/>
                  </a:lnTo>
                  <a:lnTo>
                    <a:pt x="116" y="378"/>
                  </a:lnTo>
                  <a:lnTo>
                    <a:pt x="136" y="388"/>
                  </a:lnTo>
                  <a:lnTo>
                    <a:pt x="158" y="394"/>
                  </a:lnTo>
                  <a:lnTo>
                    <a:pt x="182" y="398"/>
                  </a:lnTo>
                  <a:lnTo>
                    <a:pt x="206" y="400"/>
                  </a:lnTo>
                  <a:lnTo>
                    <a:pt x="206" y="400"/>
                  </a:lnTo>
                  <a:close/>
                  <a:moveTo>
                    <a:pt x="28" y="116"/>
                  </a:moveTo>
                  <a:lnTo>
                    <a:pt x="28" y="116"/>
                  </a:lnTo>
                  <a:lnTo>
                    <a:pt x="30" y="126"/>
                  </a:lnTo>
                  <a:lnTo>
                    <a:pt x="36" y="136"/>
                  </a:lnTo>
                  <a:lnTo>
                    <a:pt x="46" y="142"/>
                  </a:lnTo>
                  <a:lnTo>
                    <a:pt x="56" y="144"/>
                  </a:lnTo>
                  <a:lnTo>
                    <a:pt x="56" y="144"/>
                  </a:lnTo>
                  <a:lnTo>
                    <a:pt x="68" y="142"/>
                  </a:lnTo>
                  <a:lnTo>
                    <a:pt x="76" y="136"/>
                  </a:lnTo>
                  <a:lnTo>
                    <a:pt x="82" y="126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82" y="104"/>
                  </a:lnTo>
                  <a:lnTo>
                    <a:pt x="76" y="96"/>
                  </a:lnTo>
                  <a:lnTo>
                    <a:pt x="68" y="90"/>
                  </a:lnTo>
                  <a:lnTo>
                    <a:pt x="56" y="88"/>
                  </a:lnTo>
                  <a:lnTo>
                    <a:pt x="56" y="88"/>
                  </a:lnTo>
                  <a:lnTo>
                    <a:pt x="46" y="90"/>
                  </a:lnTo>
                  <a:lnTo>
                    <a:pt x="36" y="96"/>
                  </a:lnTo>
                  <a:lnTo>
                    <a:pt x="30" y="104"/>
                  </a:lnTo>
                  <a:lnTo>
                    <a:pt x="28" y="116"/>
                  </a:lnTo>
                  <a:lnTo>
                    <a:pt x="28" y="116"/>
                  </a:lnTo>
                  <a:close/>
                  <a:moveTo>
                    <a:pt x="300" y="192"/>
                  </a:moveTo>
                  <a:lnTo>
                    <a:pt x="300" y="116"/>
                  </a:lnTo>
                  <a:lnTo>
                    <a:pt x="300" y="116"/>
                  </a:lnTo>
                  <a:lnTo>
                    <a:pt x="300" y="116"/>
                  </a:lnTo>
                  <a:lnTo>
                    <a:pt x="300" y="114"/>
                  </a:lnTo>
                  <a:lnTo>
                    <a:pt x="300" y="114"/>
                  </a:lnTo>
                  <a:lnTo>
                    <a:pt x="300" y="108"/>
                  </a:lnTo>
                  <a:lnTo>
                    <a:pt x="298" y="102"/>
                  </a:lnTo>
                  <a:lnTo>
                    <a:pt x="290" y="92"/>
                  </a:lnTo>
                  <a:lnTo>
                    <a:pt x="280" y="84"/>
                  </a:lnTo>
                  <a:lnTo>
                    <a:pt x="274" y="82"/>
                  </a:lnTo>
                  <a:lnTo>
                    <a:pt x="268" y="82"/>
                  </a:lnTo>
                  <a:lnTo>
                    <a:pt x="232" y="82"/>
                  </a:lnTo>
                  <a:lnTo>
                    <a:pt x="206" y="116"/>
                  </a:lnTo>
                  <a:lnTo>
                    <a:pt x="180" y="82"/>
                  </a:lnTo>
                  <a:lnTo>
                    <a:pt x="144" y="82"/>
                  </a:lnTo>
                  <a:lnTo>
                    <a:pt x="144" y="82"/>
                  </a:lnTo>
                  <a:lnTo>
                    <a:pt x="138" y="82"/>
                  </a:lnTo>
                  <a:lnTo>
                    <a:pt x="132" y="84"/>
                  </a:lnTo>
                  <a:lnTo>
                    <a:pt x="122" y="92"/>
                  </a:lnTo>
                  <a:lnTo>
                    <a:pt x="114" y="102"/>
                  </a:lnTo>
                  <a:lnTo>
                    <a:pt x="112" y="108"/>
                  </a:lnTo>
                  <a:lnTo>
                    <a:pt x="112" y="114"/>
                  </a:lnTo>
                  <a:lnTo>
                    <a:pt x="112" y="116"/>
                  </a:lnTo>
                  <a:lnTo>
                    <a:pt x="112" y="130"/>
                  </a:lnTo>
                  <a:lnTo>
                    <a:pt x="112" y="234"/>
                  </a:lnTo>
                  <a:lnTo>
                    <a:pt x="112" y="234"/>
                  </a:lnTo>
                  <a:lnTo>
                    <a:pt x="114" y="240"/>
                  </a:lnTo>
                  <a:lnTo>
                    <a:pt x="116" y="244"/>
                  </a:lnTo>
                  <a:lnTo>
                    <a:pt x="122" y="248"/>
                  </a:lnTo>
                  <a:lnTo>
                    <a:pt x="128" y="248"/>
                  </a:lnTo>
                  <a:lnTo>
                    <a:pt x="128" y="248"/>
                  </a:lnTo>
                  <a:lnTo>
                    <a:pt x="134" y="248"/>
                  </a:lnTo>
                  <a:lnTo>
                    <a:pt x="138" y="244"/>
                  </a:lnTo>
                  <a:lnTo>
                    <a:pt x="142" y="240"/>
                  </a:lnTo>
                  <a:lnTo>
                    <a:pt x="144" y="234"/>
                  </a:lnTo>
                  <a:lnTo>
                    <a:pt x="144" y="130"/>
                  </a:lnTo>
                  <a:lnTo>
                    <a:pt x="144" y="130"/>
                  </a:lnTo>
                  <a:lnTo>
                    <a:pt x="150" y="134"/>
                  </a:lnTo>
                  <a:lnTo>
                    <a:pt x="154" y="140"/>
                  </a:lnTo>
                  <a:lnTo>
                    <a:pt x="158" y="148"/>
                  </a:lnTo>
                  <a:lnTo>
                    <a:pt x="158" y="156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82" y="164"/>
                  </a:lnTo>
                  <a:lnTo>
                    <a:pt x="206" y="162"/>
                  </a:lnTo>
                  <a:lnTo>
                    <a:pt x="206" y="162"/>
                  </a:lnTo>
                  <a:lnTo>
                    <a:pt x="230" y="164"/>
                  </a:lnTo>
                  <a:lnTo>
                    <a:pt x="254" y="170"/>
                  </a:lnTo>
                  <a:lnTo>
                    <a:pt x="254" y="158"/>
                  </a:lnTo>
                  <a:lnTo>
                    <a:pt x="254" y="158"/>
                  </a:lnTo>
                  <a:lnTo>
                    <a:pt x="254" y="150"/>
                  </a:lnTo>
                  <a:lnTo>
                    <a:pt x="258" y="142"/>
                  </a:lnTo>
                  <a:lnTo>
                    <a:pt x="262" y="136"/>
                  </a:lnTo>
                  <a:lnTo>
                    <a:pt x="268" y="132"/>
                  </a:lnTo>
                  <a:lnTo>
                    <a:pt x="268" y="176"/>
                  </a:lnTo>
                  <a:lnTo>
                    <a:pt x="268" y="176"/>
                  </a:lnTo>
                  <a:lnTo>
                    <a:pt x="284" y="184"/>
                  </a:lnTo>
                  <a:lnTo>
                    <a:pt x="300" y="192"/>
                  </a:lnTo>
                  <a:lnTo>
                    <a:pt x="300" y="192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4831"/>
            <p:cNvSpPr>
              <a:spLocks noEditPoints="1"/>
            </p:cNvSpPr>
            <p:nvPr/>
          </p:nvSpPr>
          <p:spPr bwMode="auto">
            <a:xfrm>
              <a:off x="3227973" y="3784301"/>
              <a:ext cx="456090" cy="270719"/>
            </a:xfrm>
            <a:custGeom>
              <a:avLst/>
              <a:gdLst>
                <a:gd name="T0" fmla="*/ 300 w 404"/>
                <a:gd name="T1" fmla="*/ 166 h 218"/>
                <a:gd name="T2" fmla="*/ 288 w 404"/>
                <a:gd name="T3" fmla="*/ 172 h 218"/>
                <a:gd name="T4" fmla="*/ 272 w 404"/>
                <a:gd name="T5" fmla="*/ 184 h 218"/>
                <a:gd name="T6" fmla="*/ 252 w 404"/>
                <a:gd name="T7" fmla="*/ 170 h 218"/>
                <a:gd name="T8" fmla="*/ 244 w 404"/>
                <a:gd name="T9" fmla="*/ 186 h 218"/>
                <a:gd name="T10" fmla="*/ 232 w 404"/>
                <a:gd name="T11" fmla="*/ 188 h 218"/>
                <a:gd name="T12" fmla="*/ 226 w 404"/>
                <a:gd name="T13" fmla="*/ 188 h 218"/>
                <a:gd name="T14" fmla="*/ 216 w 404"/>
                <a:gd name="T15" fmla="*/ 166 h 218"/>
                <a:gd name="T16" fmla="*/ 192 w 404"/>
                <a:gd name="T17" fmla="*/ 154 h 218"/>
                <a:gd name="T18" fmla="*/ 178 w 404"/>
                <a:gd name="T19" fmla="*/ 142 h 218"/>
                <a:gd name="T20" fmla="*/ 160 w 404"/>
                <a:gd name="T21" fmla="*/ 138 h 218"/>
                <a:gd name="T22" fmla="*/ 134 w 404"/>
                <a:gd name="T23" fmla="*/ 120 h 218"/>
                <a:gd name="T24" fmla="*/ 106 w 404"/>
                <a:gd name="T25" fmla="*/ 136 h 218"/>
                <a:gd name="T26" fmla="*/ 74 w 404"/>
                <a:gd name="T27" fmla="*/ 124 h 218"/>
                <a:gd name="T28" fmla="*/ 94 w 404"/>
                <a:gd name="T29" fmla="*/ 42 h 218"/>
                <a:gd name="T30" fmla="*/ 138 w 404"/>
                <a:gd name="T31" fmla="*/ 38 h 218"/>
                <a:gd name="T32" fmla="*/ 134 w 404"/>
                <a:gd name="T33" fmla="*/ 66 h 218"/>
                <a:gd name="T34" fmla="*/ 150 w 404"/>
                <a:gd name="T35" fmla="*/ 88 h 218"/>
                <a:gd name="T36" fmla="*/ 178 w 404"/>
                <a:gd name="T37" fmla="*/ 92 h 218"/>
                <a:gd name="T38" fmla="*/ 288 w 404"/>
                <a:gd name="T39" fmla="*/ 92 h 218"/>
                <a:gd name="T40" fmla="*/ 294 w 404"/>
                <a:gd name="T41" fmla="*/ 100 h 218"/>
                <a:gd name="T42" fmla="*/ 320 w 404"/>
                <a:gd name="T43" fmla="*/ 144 h 218"/>
                <a:gd name="T44" fmla="*/ 134 w 404"/>
                <a:gd name="T45" fmla="*/ 132 h 218"/>
                <a:gd name="T46" fmla="*/ 118 w 404"/>
                <a:gd name="T47" fmla="*/ 142 h 218"/>
                <a:gd name="T48" fmla="*/ 102 w 404"/>
                <a:gd name="T49" fmla="*/ 190 h 218"/>
                <a:gd name="T50" fmla="*/ 118 w 404"/>
                <a:gd name="T51" fmla="*/ 198 h 218"/>
                <a:gd name="T52" fmla="*/ 130 w 404"/>
                <a:gd name="T53" fmla="*/ 204 h 218"/>
                <a:gd name="T54" fmla="*/ 146 w 404"/>
                <a:gd name="T55" fmla="*/ 214 h 218"/>
                <a:gd name="T56" fmla="*/ 162 w 404"/>
                <a:gd name="T57" fmla="*/ 204 h 218"/>
                <a:gd name="T58" fmla="*/ 174 w 404"/>
                <a:gd name="T59" fmla="*/ 216 h 218"/>
                <a:gd name="T60" fmla="*/ 188 w 404"/>
                <a:gd name="T61" fmla="*/ 218 h 218"/>
                <a:gd name="T62" fmla="*/ 208 w 404"/>
                <a:gd name="T63" fmla="*/ 194 h 218"/>
                <a:gd name="T64" fmla="*/ 202 w 404"/>
                <a:gd name="T65" fmla="*/ 168 h 218"/>
                <a:gd name="T66" fmla="*/ 182 w 404"/>
                <a:gd name="T67" fmla="*/ 170 h 218"/>
                <a:gd name="T68" fmla="*/ 172 w 404"/>
                <a:gd name="T69" fmla="*/ 152 h 218"/>
                <a:gd name="T70" fmla="*/ 156 w 404"/>
                <a:gd name="T71" fmla="*/ 150 h 218"/>
                <a:gd name="T72" fmla="*/ 146 w 404"/>
                <a:gd name="T73" fmla="*/ 138 h 218"/>
                <a:gd name="T74" fmla="*/ 378 w 404"/>
                <a:gd name="T75" fmla="*/ 0 h 218"/>
                <a:gd name="T76" fmla="*/ 394 w 404"/>
                <a:gd name="T77" fmla="*/ 160 h 218"/>
                <a:gd name="T78" fmla="*/ 402 w 404"/>
                <a:gd name="T79" fmla="*/ 70 h 218"/>
                <a:gd name="T80" fmla="*/ 26 w 404"/>
                <a:gd name="T81" fmla="*/ 0 h 218"/>
                <a:gd name="T82" fmla="*/ 0 w 404"/>
                <a:gd name="T83" fmla="*/ 96 h 218"/>
                <a:gd name="T84" fmla="*/ 18 w 404"/>
                <a:gd name="T85" fmla="*/ 178 h 218"/>
                <a:gd name="T86" fmla="*/ 96 w 404"/>
                <a:gd name="T87" fmla="*/ 154 h 218"/>
                <a:gd name="T88" fmla="*/ 68 w 404"/>
                <a:gd name="T89" fmla="*/ 142 h 218"/>
                <a:gd name="T90" fmla="*/ 74 w 404"/>
                <a:gd name="T91" fmla="*/ 170 h 218"/>
                <a:gd name="T92" fmla="*/ 88 w 404"/>
                <a:gd name="T93" fmla="*/ 172 h 218"/>
                <a:gd name="T94" fmla="*/ 306 w 404"/>
                <a:gd name="T95" fmla="*/ 34 h 218"/>
                <a:gd name="T96" fmla="*/ 230 w 404"/>
                <a:gd name="T97" fmla="*/ 8 h 218"/>
                <a:gd name="T98" fmla="*/ 192 w 404"/>
                <a:gd name="T99" fmla="*/ 2 h 218"/>
                <a:gd name="T100" fmla="*/ 190 w 404"/>
                <a:gd name="T101" fmla="*/ 0 h 218"/>
                <a:gd name="T102" fmla="*/ 182 w 404"/>
                <a:gd name="T103" fmla="*/ 2 h 218"/>
                <a:gd name="T104" fmla="*/ 148 w 404"/>
                <a:gd name="T105" fmla="*/ 44 h 218"/>
                <a:gd name="T106" fmla="*/ 156 w 404"/>
                <a:gd name="T107" fmla="*/ 78 h 218"/>
                <a:gd name="T108" fmla="*/ 180 w 404"/>
                <a:gd name="T109" fmla="*/ 78 h 218"/>
                <a:gd name="T110" fmla="*/ 292 w 404"/>
                <a:gd name="T111" fmla="*/ 82 h 218"/>
                <a:gd name="T112" fmla="*/ 304 w 404"/>
                <a:gd name="T113" fmla="*/ 94 h 218"/>
                <a:gd name="T114" fmla="*/ 328 w 404"/>
                <a:gd name="T115" fmla="*/ 11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4" h="218">
                  <a:moveTo>
                    <a:pt x="310" y="162"/>
                  </a:moveTo>
                  <a:lnTo>
                    <a:pt x="310" y="162"/>
                  </a:lnTo>
                  <a:lnTo>
                    <a:pt x="306" y="164"/>
                  </a:lnTo>
                  <a:lnTo>
                    <a:pt x="300" y="166"/>
                  </a:lnTo>
                  <a:lnTo>
                    <a:pt x="300" y="166"/>
                  </a:lnTo>
                  <a:lnTo>
                    <a:pt x="296" y="164"/>
                  </a:lnTo>
                  <a:lnTo>
                    <a:pt x="290" y="162"/>
                  </a:lnTo>
                  <a:lnTo>
                    <a:pt x="290" y="162"/>
                  </a:lnTo>
                  <a:lnTo>
                    <a:pt x="290" y="168"/>
                  </a:lnTo>
                  <a:lnTo>
                    <a:pt x="288" y="172"/>
                  </a:lnTo>
                  <a:lnTo>
                    <a:pt x="286" y="176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76" y="182"/>
                  </a:lnTo>
                  <a:lnTo>
                    <a:pt x="272" y="184"/>
                  </a:lnTo>
                  <a:lnTo>
                    <a:pt x="272" y="184"/>
                  </a:lnTo>
                  <a:lnTo>
                    <a:pt x="262" y="180"/>
                  </a:lnTo>
                  <a:lnTo>
                    <a:pt x="258" y="178"/>
                  </a:lnTo>
                  <a:lnTo>
                    <a:pt x="256" y="174"/>
                  </a:lnTo>
                  <a:lnTo>
                    <a:pt x="252" y="170"/>
                  </a:lnTo>
                  <a:lnTo>
                    <a:pt x="252" y="170"/>
                  </a:lnTo>
                  <a:lnTo>
                    <a:pt x="250" y="178"/>
                  </a:lnTo>
                  <a:lnTo>
                    <a:pt x="248" y="182"/>
                  </a:lnTo>
                  <a:lnTo>
                    <a:pt x="244" y="186"/>
                  </a:lnTo>
                  <a:lnTo>
                    <a:pt x="244" y="186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4" y="188"/>
                  </a:lnTo>
                  <a:lnTo>
                    <a:pt x="232" y="188"/>
                  </a:lnTo>
                  <a:lnTo>
                    <a:pt x="232" y="188"/>
                  </a:lnTo>
                  <a:lnTo>
                    <a:pt x="230" y="188"/>
                  </a:lnTo>
                  <a:lnTo>
                    <a:pt x="230" y="188"/>
                  </a:lnTo>
                  <a:lnTo>
                    <a:pt x="228" y="188"/>
                  </a:lnTo>
                  <a:lnTo>
                    <a:pt x="228" y="188"/>
                  </a:lnTo>
                  <a:lnTo>
                    <a:pt x="226" y="188"/>
                  </a:lnTo>
                  <a:lnTo>
                    <a:pt x="222" y="188"/>
                  </a:lnTo>
                  <a:lnTo>
                    <a:pt x="222" y="188"/>
                  </a:lnTo>
                  <a:lnTo>
                    <a:pt x="222" y="176"/>
                  </a:lnTo>
                  <a:lnTo>
                    <a:pt x="222" y="176"/>
                  </a:lnTo>
                  <a:lnTo>
                    <a:pt x="216" y="166"/>
                  </a:lnTo>
                  <a:lnTo>
                    <a:pt x="208" y="158"/>
                  </a:lnTo>
                  <a:lnTo>
                    <a:pt x="208" y="158"/>
                  </a:lnTo>
                  <a:lnTo>
                    <a:pt x="200" y="15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46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0" y="138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56" y="130"/>
                  </a:lnTo>
                  <a:lnTo>
                    <a:pt x="148" y="124"/>
                  </a:lnTo>
                  <a:lnTo>
                    <a:pt x="148" y="124"/>
                  </a:lnTo>
                  <a:lnTo>
                    <a:pt x="142" y="122"/>
                  </a:lnTo>
                  <a:lnTo>
                    <a:pt x="134" y="120"/>
                  </a:lnTo>
                  <a:lnTo>
                    <a:pt x="134" y="120"/>
                  </a:lnTo>
                  <a:lnTo>
                    <a:pt x="126" y="122"/>
                  </a:lnTo>
                  <a:lnTo>
                    <a:pt x="118" y="124"/>
                  </a:lnTo>
                  <a:lnTo>
                    <a:pt x="112" y="130"/>
                  </a:lnTo>
                  <a:lnTo>
                    <a:pt x="106" y="136"/>
                  </a:lnTo>
                  <a:lnTo>
                    <a:pt x="102" y="144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6" y="128"/>
                  </a:lnTo>
                  <a:lnTo>
                    <a:pt x="74" y="124"/>
                  </a:lnTo>
                  <a:lnTo>
                    <a:pt x="72" y="120"/>
                  </a:lnTo>
                  <a:lnTo>
                    <a:pt x="74" y="114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4" y="42"/>
                  </a:lnTo>
                  <a:lnTo>
                    <a:pt x="98" y="38"/>
                  </a:lnTo>
                  <a:lnTo>
                    <a:pt x="102" y="36"/>
                  </a:lnTo>
                  <a:lnTo>
                    <a:pt x="106" y="36"/>
                  </a:lnTo>
                  <a:lnTo>
                    <a:pt x="140" y="34"/>
                  </a:lnTo>
                  <a:lnTo>
                    <a:pt x="138" y="38"/>
                  </a:lnTo>
                  <a:lnTo>
                    <a:pt x="138" y="38"/>
                  </a:lnTo>
                  <a:lnTo>
                    <a:pt x="134" y="46"/>
                  </a:lnTo>
                  <a:lnTo>
                    <a:pt x="132" y="52"/>
                  </a:lnTo>
                  <a:lnTo>
                    <a:pt x="132" y="60"/>
                  </a:lnTo>
                  <a:lnTo>
                    <a:pt x="134" y="66"/>
                  </a:lnTo>
                  <a:lnTo>
                    <a:pt x="134" y="66"/>
                  </a:lnTo>
                  <a:lnTo>
                    <a:pt x="136" y="72"/>
                  </a:lnTo>
                  <a:lnTo>
                    <a:pt x="140" y="78"/>
                  </a:lnTo>
                  <a:lnTo>
                    <a:pt x="144" y="84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58" y="92"/>
                  </a:lnTo>
                  <a:lnTo>
                    <a:pt x="168" y="92"/>
                  </a:lnTo>
                  <a:lnTo>
                    <a:pt x="168" y="92"/>
                  </a:lnTo>
                  <a:lnTo>
                    <a:pt x="178" y="92"/>
                  </a:lnTo>
                  <a:lnTo>
                    <a:pt x="186" y="88"/>
                  </a:lnTo>
                  <a:lnTo>
                    <a:pt x="194" y="82"/>
                  </a:lnTo>
                  <a:lnTo>
                    <a:pt x="198" y="74"/>
                  </a:lnTo>
                  <a:lnTo>
                    <a:pt x="212" y="52"/>
                  </a:lnTo>
                  <a:lnTo>
                    <a:pt x="288" y="92"/>
                  </a:lnTo>
                  <a:lnTo>
                    <a:pt x="288" y="92"/>
                  </a:lnTo>
                  <a:lnTo>
                    <a:pt x="290" y="94"/>
                  </a:lnTo>
                  <a:lnTo>
                    <a:pt x="294" y="98"/>
                  </a:lnTo>
                  <a:lnTo>
                    <a:pt x="294" y="98"/>
                  </a:lnTo>
                  <a:lnTo>
                    <a:pt x="294" y="100"/>
                  </a:lnTo>
                  <a:lnTo>
                    <a:pt x="294" y="100"/>
                  </a:lnTo>
                  <a:lnTo>
                    <a:pt x="296" y="100"/>
                  </a:lnTo>
                  <a:lnTo>
                    <a:pt x="318" y="136"/>
                  </a:lnTo>
                  <a:lnTo>
                    <a:pt x="318" y="136"/>
                  </a:lnTo>
                  <a:lnTo>
                    <a:pt x="320" y="144"/>
                  </a:lnTo>
                  <a:lnTo>
                    <a:pt x="320" y="150"/>
                  </a:lnTo>
                  <a:lnTo>
                    <a:pt x="316" y="158"/>
                  </a:lnTo>
                  <a:lnTo>
                    <a:pt x="310" y="162"/>
                  </a:lnTo>
                  <a:lnTo>
                    <a:pt x="310" y="162"/>
                  </a:lnTo>
                  <a:close/>
                  <a:moveTo>
                    <a:pt x="134" y="132"/>
                  </a:moveTo>
                  <a:lnTo>
                    <a:pt x="134" y="132"/>
                  </a:lnTo>
                  <a:lnTo>
                    <a:pt x="128" y="132"/>
                  </a:lnTo>
                  <a:lnTo>
                    <a:pt x="124" y="134"/>
                  </a:lnTo>
                  <a:lnTo>
                    <a:pt x="120" y="138"/>
                  </a:lnTo>
                  <a:lnTo>
                    <a:pt x="118" y="142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98" y="176"/>
                  </a:lnTo>
                  <a:lnTo>
                    <a:pt x="100" y="184"/>
                  </a:lnTo>
                  <a:lnTo>
                    <a:pt x="102" y="190"/>
                  </a:lnTo>
                  <a:lnTo>
                    <a:pt x="108" y="194"/>
                  </a:lnTo>
                  <a:lnTo>
                    <a:pt x="108" y="194"/>
                  </a:lnTo>
                  <a:lnTo>
                    <a:pt x="112" y="196"/>
                  </a:lnTo>
                  <a:lnTo>
                    <a:pt x="118" y="198"/>
                  </a:lnTo>
                  <a:lnTo>
                    <a:pt x="118" y="198"/>
                  </a:lnTo>
                  <a:lnTo>
                    <a:pt x="122" y="196"/>
                  </a:lnTo>
                  <a:lnTo>
                    <a:pt x="128" y="194"/>
                  </a:lnTo>
                  <a:lnTo>
                    <a:pt x="128" y="194"/>
                  </a:lnTo>
                  <a:lnTo>
                    <a:pt x="128" y="198"/>
                  </a:lnTo>
                  <a:lnTo>
                    <a:pt x="130" y="204"/>
                  </a:lnTo>
                  <a:lnTo>
                    <a:pt x="132" y="208"/>
                  </a:lnTo>
                  <a:lnTo>
                    <a:pt x="138" y="212"/>
                  </a:lnTo>
                  <a:lnTo>
                    <a:pt x="138" y="212"/>
                  </a:lnTo>
                  <a:lnTo>
                    <a:pt x="142" y="214"/>
                  </a:lnTo>
                  <a:lnTo>
                    <a:pt x="146" y="214"/>
                  </a:lnTo>
                  <a:lnTo>
                    <a:pt x="146" y="214"/>
                  </a:lnTo>
                  <a:lnTo>
                    <a:pt x="152" y="214"/>
                  </a:lnTo>
                  <a:lnTo>
                    <a:pt x="156" y="212"/>
                  </a:lnTo>
                  <a:lnTo>
                    <a:pt x="160" y="208"/>
                  </a:lnTo>
                  <a:lnTo>
                    <a:pt x="162" y="204"/>
                  </a:lnTo>
                  <a:lnTo>
                    <a:pt x="166" y="200"/>
                  </a:lnTo>
                  <a:lnTo>
                    <a:pt x="166" y="200"/>
                  </a:lnTo>
                  <a:lnTo>
                    <a:pt x="168" y="208"/>
                  </a:lnTo>
                  <a:lnTo>
                    <a:pt x="170" y="212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8" y="218"/>
                  </a:lnTo>
                  <a:lnTo>
                    <a:pt x="184" y="218"/>
                  </a:lnTo>
                  <a:lnTo>
                    <a:pt x="184" y="218"/>
                  </a:lnTo>
                  <a:lnTo>
                    <a:pt x="188" y="218"/>
                  </a:lnTo>
                  <a:lnTo>
                    <a:pt x="192" y="216"/>
                  </a:lnTo>
                  <a:lnTo>
                    <a:pt x="196" y="212"/>
                  </a:lnTo>
                  <a:lnTo>
                    <a:pt x="200" y="208"/>
                  </a:lnTo>
                  <a:lnTo>
                    <a:pt x="208" y="194"/>
                  </a:lnTo>
                  <a:lnTo>
                    <a:pt x="208" y="194"/>
                  </a:lnTo>
                  <a:lnTo>
                    <a:pt x="210" y="188"/>
                  </a:lnTo>
                  <a:lnTo>
                    <a:pt x="210" y="180"/>
                  </a:lnTo>
                  <a:lnTo>
                    <a:pt x="206" y="174"/>
                  </a:lnTo>
                  <a:lnTo>
                    <a:pt x="202" y="168"/>
                  </a:lnTo>
                  <a:lnTo>
                    <a:pt x="202" y="168"/>
                  </a:lnTo>
                  <a:lnTo>
                    <a:pt x="196" y="166"/>
                  </a:lnTo>
                  <a:lnTo>
                    <a:pt x="192" y="166"/>
                  </a:lnTo>
                  <a:lnTo>
                    <a:pt x="192" y="166"/>
                  </a:lnTo>
                  <a:lnTo>
                    <a:pt x="186" y="168"/>
                  </a:lnTo>
                  <a:lnTo>
                    <a:pt x="182" y="170"/>
                  </a:lnTo>
                  <a:lnTo>
                    <a:pt x="182" y="170"/>
                  </a:lnTo>
                  <a:lnTo>
                    <a:pt x="180" y="164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68" y="150"/>
                  </a:lnTo>
                  <a:lnTo>
                    <a:pt x="162" y="150"/>
                  </a:lnTo>
                  <a:lnTo>
                    <a:pt x="162" y="150"/>
                  </a:lnTo>
                  <a:lnTo>
                    <a:pt x="156" y="150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48"/>
                  </a:lnTo>
                  <a:lnTo>
                    <a:pt x="150" y="142"/>
                  </a:lnTo>
                  <a:lnTo>
                    <a:pt x="146" y="138"/>
                  </a:lnTo>
                  <a:lnTo>
                    <a:pt x="142" y="134"/>
                  </a:lnTo>
                  <a:lnTo>
                    <a:pt x="142" y="134"/>
                  </a:lnTo>
                  <a:lnTo>
                    <a:pt x="138" y="132"/>
                  </a:lnTo>
                  <a:lnTo>
                    <a:pt x="134" y="132"/>
                  </a:lnTo>
                  <a:close/>
                  <a:moveTo>
                    <a:pt x="378" y="0"/>
                  </a:moveTo>
                  <a:lnTo>
                    <a:pt x="316" y="18"/>
                  </a:lnTo>
                  <a:lnTo>
                    <a:pt x="366" y="184"/>
                  </a:lnTo>
                  <a:lnTo>
                    <a:pt x="386" y="178"/>
                  </a:lnTo>
                  <a:lnTo>
                    <a:pt x="386" y="178"/>
                  </a:lnTo>
                  <a:lnTo>
                    <a:pt x="394" y="160"/>
                  </a:lnTo>
                  <a:lnTo>
                    <a:pt x="398" y="140"/>
                  </a:lnTo>
                  <a:lnTo>
                    <a:pt x="402" y="118"/>
                  </a:lnTo>
                  <a:lnTo>
                    <a:pt x="404" y="96"/>
                  </a:lnTo>
                  <a:lnTo>
                    <a:pt x="404" y="96"/>
                  </a:lnTo>
                  <a:lnTo>
                    <a:pt x="402" y="70"/>
                  </a:lnTo>
                  <a:lnTo>
                    <a:pt x="398" y="46"/>
                  </a:lnTo>
                  <a:lnTo>
                    <a:pt x="390" y="22"/>
                  </a:lnTo>
                  <a:lnTo>
                    <a:pt x="378" y="0"/>
                  </a:lnTo>
                  <a:lnTo>
                    <a:pt x="378" y="0"/>
                  </a:lnTo>
                  <a:close/>
                  <a:moveTo>
                    <a:pt x="26" y="0"/>
                  </a:moveTo>
                  <a:lnTo>
                    <a:pt x="26" y="0"/>
                  </a:lnTo>
                  <a:lnTo>
                    <a:pt x="14" y="22"/>
                  </a:lnTo>
                  <a:lnTo>
                    <a:pt x="6" y="46"/>
                  </a:lnTo>
                  <a:lnTo>
                    <a:pt x="2" y="70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18"/>
                  </a:lnTo>
                  <a:lnTo>
                    <a:pt x="6" y="140"/>
                  </a:lnTo>
                  <a:lnTo>
                    <a:pt x="10" y="160"/>
                  </a:lnTo>
                  <a:lnTo>
                    <a:pt x="18" y="178"/>
                  </a:lnTo>
                  <a:lnTo>
                    <a:pt x="40" y="184"/>
                  </a:lnTo>
                  <a:lnTo>
                    <a:pt x="88" y="18"/>
                  </a:lnTo>
                  <a:lnTo>
                    <a:pt x="26" y="0"/>
                  </a:lnTo>
                  <a:close/>
                  <a:moveTo>
                    <a:pt x="90" y="164"/>
                  </a:moveTo>
                  <a:lnTo>
                    <a:pt x="96" y="154"/>
                  </a:lnTo>
                  <a:lnTo>
                    <a:pt x="74" y="142"/>
                  </a:lnTo>
                  <a:lnTo>
                    <a:pt x="74" y="142"/>
                  </a:lnTo>
                  <a:lnTo>
                    <a:pt x="70" y="138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4" y="150"/>
                  </a:lnTo>
                  <a:lnTo>
                    <a:pt x="66" y="158"/>
                  </a:lnTo>
                  <a:lnTo>
                    <a:pt x="68" y="164"/>
                  </a:lnTo>
                  <a:lnTo>
                    <a:pt x="74" y="170"/>
                  </a:lnTo>
                  <a:lnTo>
                    <a:pt x="74" y="170"/>
                  </a:lnTo>
                  <a:lnTo>
                    <a:pt x="80" y="172"/>
                  </a:lnTo>
                  <a:lnTo>
                    <a:pt x="84" y="172"/>
                  </a:lnTo>
                  <a:lnTo>
                    <a:pt x="84" y="172"/>
                  </a:lnTo>
                  <a:lnTo>
                    <a:pt x="88" y="172"/>
                  </a:lnTo>
                  <a:lnTo>
                    <a:pt x="88" y="172"/>
                  </a:lnTo>
                  <a:lnTo>
                    <a:pt x="90" y="164"/>
                  </a:lnTo>
                  <a:lnTo>
                    <a:pt x="90" y="164"/>
                  </a:lnTo>
                  <a:close/>
                  <a:moveTo>
                    <a:pt x="328" y="106"/>
                  </a:moveTo>
                  <a:lnTo>
                    <a:pt x="306" y="34"/>
                  </a:lnTo>
                  <a:lnTo>
                    <a:pt x="306" y="34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6" y="24"/>
                  </a:lnTo>
                  <a:lnTo>
                    <a:pt x="292" y="22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230" y="8"/>
                  </a:lnTo>
                  <a:lnTo>
                    <a:pt x="194" y="2"/>
                  </a:lnTo>
                  <a:lnTo>
                    <a:pt x="194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2"/>
                  </a:lnTo>
                  <a:lnTo>
                    <a:pt x="192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90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2"/>
                  </a:lnTo>
                  <a:lnTo>
                    <a:pt x="176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48" y="44"/>
                  </a:lnTo>
                  <a:lnTo>
                    <a:pt x="148" y="44"/>
                  </a:lnTo>
                  <a:lnTo>
                    <a:pt x="144" y="54"/>
                  </a:lnTo>
                  <a:lnTo>
                    <a:pt x="146" y="62"/>
                  </a:lnTo>
                  <a:lnTo>
                    <a:pt x="150" y="72"/>
                  </a:lnTo>
                  <a:lnTo>
                    <a:pt x="156" y="78"/>
                  </a:lnTo>
                  <a:lnTo>
                    <a:pt x="156" y="78"/>
                  </a:lnTo>
                  <a:lnTo>
                    <a:pt x="162" y="80"/>
                  </a:lnTo>
                  <a:lnTo>
                    <a:pt x="168" y="80"/>
                  </a:lnTo>
                  <a:lnTo>
                    <a:pt x="168" y="80"/>
                  </a:lnTo>
                  <a:lnTo>
                    <a:pt x="174" y="80"/>
                  </a:lnTo>
                  <a:lnTo>
                    <a:pt x="180" y="78"/>
                  </a:lnTo>
                  <a:lnTo>
                    <a:pt x="184" y="74"/>
                  </a:lnTo>
                  <a:lnTo>
                    <a:pt x="188" y="68"/>
                  </a:lnTo>
                  <a:lnTo>
                    <a:pt x="208" y="36"/>
                  </a:lnTo>
                  <a:lnTo>
                    <a:pt x="292" y="82"/>
                  </a:lnTo>
                  <a:lnTo>
                    <a:pt x="292" y="82"/>
                  </a:lnTo>
                  <a:lnTo>
                    <a:pt x="298" y="86"/>
                  </a:lnTo>
                  <a:lnTo>
                    <a:pt x="304" y="90"/>
                  </a:lnTo>
                  <a:lnTo>
                    <a:pt x="304" y="90"/>
                  </a:lnTo>
                  <a:lnTo>
                    <a:pt x="304" y="94"/>
                  </a:lnTo>
                  <a:lnTo>
                    <a:pt x="304" y="94"/>
                  </a:lnTo>
                  <a:lnTo>
                    <a:pt x="306" y="94"/>
                  </a:lnTo>
                  <a:lnTo>
                    <a:pt x="324" y="124"/>
                  </a:lnTo>
                  <a:lnTo>
                    <a:pt x="324" y="124"/>
                  </a:lnTo>
                  <a:lnTo>
                    <a:pt x="326" y="120"/>
                  </a:lnTo>
                  <a:lnTo>
                    <a:pt x="328" y="116"/>
                  </a:lnTo>
                  <a:lnTo>
                    <a:pt x="330" y="110"/>
                  </a:lnTo>
                  <a:lnTo>
                    <a:pt x="328" y="106"/>
                  </a:lnTo>
                  <a:lnTo>
                    <a:pt x="328" y="106"/>
                  </a:lnTo>
                  <a:close/>
                </a:path>
              </a:pathLst>
            </a:custGeom>
            <a:solidFill>
              <a:srgbClr val="0060D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4995"/>
            <p:cNvSpPr>
              <a:spLocks noEditPoints="1"/>
            </p:cNvSpPr>
            <p:nvPr/>
          </p:nvSpPr>
          <p:spPr bwMode="auto">
            <a:xfrm>
              <a:off x="904830" y="4873369"/>
              <a:ext cx="370061" cy="457951"/>
            </a:xfrm>
            <a:custGeom>
              <a:avLst/>
              <a:gdLst>
                <a:gd name="T0" fmla="*/ 54 w 336"/>
                <a:gd name="T1" fmla="*/ 152 h 378"/>
                <a:gd name="T2" fmla="*/ 62 w 336"/>
                <a:gd name="T3" fmla="*/ 142 h 378"/>
                <a:gd name="T4" fmla="*/ 86 w 336"/>
                <a:gd name="T5" fmla="*/ 122 h 378"/>
                <a:gd name="T6" fmla="*/ 42 w 336"/>
                <a:gd name="T7" fmla="*/ 228 h 378"/>
                <a:gd name="T8" fmla="*/ 94 w 336"/>
                <a:gd name="T9" fmla="*/ 250 h 378"/>
                <a:gd name="T10" fmla="*/ 162 w 336"/>
                <a:gd name="T11" fmla="*/ 160 h 378"/>
                <a:gd name="T12" fmla="*/ 200 w 336"/>
                <a:gd name="T13" fmla="*/ 80 h 378"/>
                <a:gd name="T14" fmla="*/ 162 w 336"/>
                <a:gd name="T15" fmla="*/ 22 h 378"/>
                <a:gd name="T16" fmla="*/ 154 w 336"/>
                <a:gd name="T17" fmla="*/ 8 h 378"/>
                <a:gd name="T18" fmla="*/ 122 w 336"/>
                <a:gd name="T19" fmla="*/ 8 h 378"/>
                <a:gd name="T20" fmla="*/ 104 w 336"/>
                <a:gd name="T21" fmla="*/ 40 h 378"/>
                <a:gd name="T22" fmla="*/ 84 w 336"/>
                <a:gd name="T23" fmla="*/ 98 h 378"/>
                <a:gd name="T24" fmla="*/ 56 w 336"/>
                <a:gd name="T25" fmla="*/ 128 h 378"/>
                <a:gd name="T26" fmla="*/ 50 w 336"/>
                <a:gd name="T27" fmla="*/ 126 h 378"/>
                <a:gd name="T28" fmla="*/ 36 w 336"/>
                <a:gd name="T29" fmla="*/ 134 h 378"/>
                <a:gd name="T30" fmla="*/ 42 w 336"/>
                <a:gd name="T31" fmla="*/ 152 h 378"/>
                <a:gd name="T32" fmla="*/ 162 w 336"/>
                <a:gd name="T33" fmla="*/ 46 h 378"/>
                <a:gd name="T34" fmla="*/ 168 w 336"/>
                <a:gd name="T35" fmla="*/ 54 h 378"/>
                <a:gd name="T36" fmla="*/ 116 w 336"/>
                <a:gd name="T37" fmla="*/ 134 h 378"/>
                <a:gd name="T38" fmla="*/ 74 w 336"/>
                <a:gd name="T39" fmla="*/ 216 h 378"/>
                <a:gd name="T40" fmla="*/ 68 w 336"/>
                <a:gd name="T41" fmla="*/ 220 h 378"/>
                <a:gd name="T42" fmla="*/ 62 w 336"/>
                <a:gd name="T43" fmla="*/ 212 h 378"/>
                <a:gd name="T44" fmla="*/ 106 w 336"/>
                <a:gd name="T45" fmla="*/ 128 h 378"/>
                <a:gd name="T46" fmla="*/ 158 w 336"/>
                <a:gd name="T47" fmla="*/ 48 h 378"/>
                <a:gd name="T48" fmla="*/ 124 w 336"/>
                <a:gd name="T49" fmla="*/ 28 h 378"/>
                <a:gd name="T50" fmla="*/ 134 w 336"/>
                <a:gd name="T51" fmla="*/ 20 h 378"/>
                <a:gd name="T52" fmla="*/ 148 w 336"/>
                <a:gd name="T53" fmla="*/ 26 h 378"/>
                <a:gd name="T54" fmla="*/ 128 w 336"/>
                <a:gd name="T55" fmla="*/ 58 h 378"/>
                <a:gd name="T56" fmla="*/ 120 w 336"/>
                <a:gd name="T57" fmla="*/ 44 h 378"/>
                <a:gd name="T58" fmla="*/ 34 w 336"/>
                <a:gd name="T59" fmla="*/ 262 h 378"/>
                <a:gd name="T60" fmla="*/ 64 w 336"/>
                <a:gd name="T61" fmla="*/ 280 h 378"/>
                <a:gd name="T62" fmla="*/ 170 w 336"/>
                <a:gd name="T63" fmla="*/ 12 h 378"/>
                <a:gd name="T64" fmla="*/ 194 w 336"/>
                <a:gd name="T65" fmla="*/ 0 h 378"/>
                <a:gd name="T66" fmla="*/ 214 w 336"/>
                <a:gd name="T67" fmla="*/ 18 h 378"/>
                <a:gd name="T68" fmla="*/ 336 w 336"/>
                <a:gd name="T69" fmla="*/ 212 h 378"/>
                <a:gd name="T70" fmla="*/ 330 w 336"/>
                <a:gd name="T71" fmla="*/ 222 h 378"/>
                <a:gd name="T72" fmla="*/ 264 w 336"/>
                <a:gd name="T73" fmla="*/ 226 h 378"/>
                <a:gd name="T74" fmla="*/ 196 w 336"/>
                <a:gd name="T75" fmla="*/ 246 h 378"/>
                <a:gd name="T76" fmla="*/ 188 w 336"/>
                <a:gd name="T77" fmla="*/ 264 h 378"/>
                <a:gd name="T78" fmla="*/ 212 w 336"/>
                <a:gd name="T79" fmla="*/ 284 h 378"/>
                <a:gd name="T80" fmla="*/ 228 w 336"/>
                <a:gd name="T81" fmla="*/ 314 h 378"/>
                <a:gd name="T82" fmla="*/ 214 w 336"/>
                <a:gd name="T83" fmla="*/ 342 h 378"/>
                <a:gd name="T84" fmla="*/ 142 w 336"/>
                <a:gd name="T85" fmla="*/ 368 h 378"/>
                <a:gd name="T86" fmla="*/ 44 w 336"/>
                <a:gd name="T87" fmla="*/ 378 h 378"/>
                <a:gd name="T88" fmla="*/ 2 w 336"/>
                <a:gd name="T89" fmla="*/ 376 h 378"/>
                <a:gd name="T90" fmla="*/ 0 w 336"/>
                <a:gd name="T91" fmla="*/ 364 h 378"/>
                <a:gd name="T92" fmla="*/ 10 w 336"/>
                <a:gd name="T93" fmla="*/ 358 h 378"/>
                <a:gd name="T94" fmla="*/ 156 w 336"/>
                <a:gd name="T95" fmla="*/ 344 h 378"/>
                <a:gd name="T96" fmla="*/ 208 w 336"/>
                <a:gd name="T97" fmla="*/ 318 h 378"/>
                <a:gd name="T98" fmla="*/ 204 w 336"/>
                <a:gd name="T99" fmla="*/ 304 h 378"/>
                <a:gd name="T100" fmla="*/ 176 w 336"/>
                <a:gd name="T101" fmla="*/ 282 h 378"/>
                <a:gd name="T102" fmla="*/ 168 w 336"/>
                <a:gd name="T103" fmla="*/ 260 h 378"/>
                <a:gd name="T104" fmla="*/ 186 w 336"/>
                <a:gd name="T105" fmla="*/ 228 h 378"/>
                <a:gd name="T106" fmla="*/ 254 w 336"/>
                <a:gd name="T107" fmla="*/ 206 h 378"/>
                <a:gd name="T108" fmla="*/ 330 w 336"/>
                <a:gd name="T109" fmla="*/ 202 h 378"/>
                <a:gd name="T110" fmla="*/ 336 w 336"/>
                <a:gd name="T111" fmla="*/ 212 h 378"/>
                <a:gd name="T112" fmla="*/ 10 w 336"/>
                <a:gd name="T113" fmla="*/ 270 h 378"/>
                <a:gd name="T114" fmla="*/ 40 w 336"/>
                <a:gd name="T115" fmla="*/ 274 h 378"/>
                <a:gd name="T116" fmla="*/ 26 w 336"/>
                <a:gd name="T117" fmla="*/ 310 h 378"/>
                <a:gd name="T118" fmla="*/ 32 w 336"/>
                <a:gd name="T119" fmla="*/ 310 h 378"/>
                <a:gd name="T120" fmla="*/ 58 w 336"/>
                <a:gd name="T121" fmla="*/ 286 h 378"/>
                <a:gd name="T122" fmla="*/ 68 w 336"/>
                <a:gd name="T123" fmla="*/ 304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6" h="378">
                  <a:moveTo>
                    <a:pt x="42" y="152"/>
                  </a:moveTo>
                  <a:lnTo>
                    <a:pt x="42" y="152"/>
                  </a:lnTo>
                  <a:lnTo>
                    <a:pt x="48" y="154"/>
                  </a:lnTo>
                  <a:lnTo>
                    <a:pt x="54" y="152"/>
                  </a:lnTo>
                  <a:lnTo>
                    <a:pt x="58" y="150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62" y="142"/>
                  </a:lnTo>
                  <a:lnTo>
                    <a:pt x="62" y="142"/>
                  </a:lnTo>
                  <a:lnTo>
                    <a:pt x="74" y="134"/>
                  </a:lnTo>
                  <a:lnTo>
                    <a:pt x="86" y="122"/>
                  </a:lnTo>
                  <a:lnTo>
                    <a:pt x="86" y="122"/>
                  </a:lnTo>
                  <a:lnTo>
                    <a:pt x="64" y="166"/>
                  </a:lnTo>
                  <a:lnTo>
                    <a:pt x="50" y="200"/>
                  </a:lnTo>
                  <a:lnTo>
                    <a:pt x="44" y="220"/>
                  </a:lnTo>
                  <a:lnTo>
                    <a:pt x="42" y="228"/>
                  </a:lnTo>
                  <a:lnTo>
                    <a:pt x="66" y="242"/>
                  </a:lnTo>
                  <a:lnTo>
                    <a:pt x="88" y="256"/>
                  </a:lnTo>
                  <a:lnTo>
                    <a:pt x="88" y="256"/>
                  </a:lnTo>
                  <a:lnTo>
                    <a:pt x="94" y="250"/>
                  </a:lnTo>
                  <a:lnTo>
                    <a:pt x="110" y="232"/>
                  </a:lnTo>
                  <a:lnTo>
                    <a:pt x="134" y="202"/>
                  </a:lnTo>
                  <a:lnTo>
                    <a:pt x="148" y="182"/>
                  </a:lnTo>
                  <a:lnTo>
                    <a:pt x="162" y="160"/>
                  </a:lnTo>
                  <a:lnTo>
                    <a:pt x="162" y="160"/>
                  </a:lnTo>
                  <a:lnTo>
                    <a:pt x="174" y="136"/>
                  </a:lnTo>
                  <a:lnTo>
                    <a:pt x="184" y="114"/>
                  </a:lnTo>
                  <a:lnTo>
                    <a:pt x="200" y="80"/>
                  </a:lnTo>
                  <a:lnTo>
                    <a:pt x="206" y="56"/>
                  </a:lnTo>
                  <a:lnTo>
                    <a:pt x="208" y="48"/>
                  </a:lnTo>
                  <a:lnTo>
                    <a:pt x="184" y="34"/>
                  </a:lnTo>
                  <a:lnTo>
                    <a:pt x="162" y="22"/>
                  </a:lnTo>
                  <a:lnTo>
                    <a:pt x="162" y="22"/>
                  </a:lnTo>
                  <a:lnTo>
                    <a:pt x="160" y="14"/>
                  </a:lnTo>
                  <a:lnTo>
                    <a:pt x="154" y="8"/>
                  </a:lnTo>
                  <a:lnTo>
                    <a:pt x="154" y="8"/>
                  </a:lnTo>
                  <a:lnTo>
                    <a:pt x="146" y="4"/>
                  </a:lnTo>
                  <a:lnTo>
                    <a:pt x="138" y="4"/>
                  </a:lnTo>
                  <a:lnTo>
                    <a:pt x="130" y="4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16" y="14"/>
                  </a:lnTo>
                  <a:lnTo>
                    <a:pt x="110" y="20"/>
                  </a:lnTo>
                  <a:lnTo>
                    <a:pt x="104" y="40"/>
                  </a:lnTo>
                  <a:lnTo>
                    <a:pt x="104" y="40"/>
                  </a:lnTo>
                  <a:lnTo>
                    <a:pt x="98" y="64"/>
                  </a:lnTo>
                  <a:lnTo>
                    <a:pt x="92" y="80"/>
                  </a:lnTo>
                  <a:lnTo>
                    <a:pt x="84" y="98"/>
                  </a:lnTo>
                  <a:lnTo>
                    <a:pt x="84" y="98"/>
                  </a:lnTo>
                  <a:lnTo>
                    <a:pt x="78" y="108"/>
                  </a:lnTo>
                  <a:lnTo>
                    <a:pt x="70" y="116"/>
                  </a:lnTo>
                  <a:lnTo>
                    <a:pt x="56" y="128"/>
                  </a:lnTo>
                  <a:lnTo>
                    <a:pt x="56" y="128"/>
                  </a:lnTo>
                  <a:lnTo>
                    <a:pt x="54" y="126"/>
                  </a:lnTo>
                  <a:lnTo>
                    <a:pt x="54" y="126"/>
                  </a:lnTo>
                  <a:lnTo>
                    <a:pt x="50" y="126"/>
                  </a:lnTo>
                  <a:lnTo>
                    <a:pt x="44" y="126"/>
                  </a:lnTo>
                  <a:lnTo>
                    <a:pt x="40" y="128"/>
                  </a:lnTo>
                  <a:lnTo>
                    <a:pt x="36" y="134"/>
                  </a:lnTo>
                  <a:lnTo>
                    <a:pt x="36" y="134"/>
                  </a:lnTo>
                  <a:lnTo>
                    <a:pt x="34" y="138"/>
                  </a:lnTo>
                  <a:lnTo>
                    <a:pt x="36" y="144"/>
                  </a:lnTo>
                  <a:lnTo>
                    <a:pt x="38" y="148"/>
                  </a:lnTo>
                  <a:lnTo>
                    <a:pt x="42" y="152"/>
                  </a:lnTo>
                  <a:lnTo>
                    <a:pt x="42" y="152"/>
                  </a:lnTo>
                  <a:close/>
                  <a:moveTo>
                    <a:pt x="158" y="48"/>
                  </a:moveTo>
                  <a:lnTo>
                    <a:pt x="158" y="48"/>
                  </a:lnTo>
                  <a:lnTo>
                    <a:pt x="162" y="46"/>
                  </a:lnTo>
                  <a:lnTo>
                    <a:pt x="166" y="46"/>
                  </a:lnTo>
                  <a:lnTo>
                    <a:pt x="166" y="46"/>
                  </a:lnTo>
                  <a:lnTo>
                    <a:pt x="168" y="50"/>
                  </a:lnTo>
                  <a:lnTo>
                    <a:pt x="168" y="54"/>
                  </a:lnTo>
                  <a:lnTo>
                    <a:pt x="168" y="54"/>
                  </a:lnTo>
                  <a:lnTo>
                    <a:pt x="152" y="76"/>
                  </a:lnTo>
                  <a:lnTo>
                    <a:pt x="136" y="100"/>
                  </a:lnTo>
                  <a:lnTo>
                    <a:pt x="116" y="134"/>
                  </a:lnTo>
                  <a:lnTo>
                    <a:pt x="116" y="134"/>
                  </a:lnTo>
                  <a:lnTo>
                    <a:pt x="96" y="168"/>
                  </a:lnTo>
                  <a:lnTo>
                    <a:pt x="84" y="194"/>
                  </a:lnTo>
                  <a:lnTo>
                    <a:pt x="74" y="216"/>
                  </a:lnTo>
                  <a:lnTo>
                    <a:pt x="74" y="216"/>
                  </a:lnTo>
                  <a:lnTo>
                    <a:pt x="72" y="220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6" y="220"/>
                  </a:lnTo>
                  <a:lnTo>
                    <a:pt x="64" y="218"/>
                  </a:lnTo>
                  <a:lnTo>
                    <a:pt x="62" y="212"/>
                  </a:lnTo>
                  <a:lnTo>
                    <a:pt x="62" y="212"/>
                  </a:lnTo>
                  <a:lnTo>
                    <a:pt x="74" y="188"/>
                  </a:lnTo>
                  <a:lnTo>
                    <a:pt x="86" y="162"/>
                  </a:lnTo>
                  <a:lnTo>
                    <a:pt x="106" y="128"/>
                  </a:lnTo>
                  <a:lnTo>
                    <a:pt x="106" y="128"/>
                  </a:lnTo>
                  <a:lnTo>
                    <a:pt x="126" y="92"/>
                  </a:lnTo>
                  <a:lnTo>
                    <a:pt x="142" y="68"/>
                  </a:lnTo>
                  <a:lnTo>
                    <a:pt x="158" y="48"/>
                  </a:lnTo>
                  <a:lnTo>
                    <a:pt x="158" y="48"/>
                  </a:lnTo>
                  <a:close/>
                  <a:moveTo>
                    <a:pt x="120" y="44"/>
                  </a:moveTo>
                  <a:lnTo>
                    <a:pt x="120" y="44"/>
                  </a:lnTo>
                  <a:lnTo>
                    <a:pt x="124" y="28"/>
                  </a:lnTo>
                  <a:lnTo>
                    <a:pt x="128" y="24"/>
                  </a:lnTo>
                  <a:lnTo>
                    <a:pt x="130" y="20"/>
                  </a:lnTo>
                  <a:lnTo>
                    <a:pt x="130" y="20"/>
                  </a:lnTo>
                  <a:lnTo>
                    <a:pt x="134" y="20"/>
                  </a:lnTo>
                  <a:lnTo>
                    <a:pt x="138" y="20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4"/>
                  </a:lnTo>
                  <a:lnTo>
                    <a:pt x="128" y="58"/>
                  </a:lnTo>
                  <a:lnTo>
                    <a:pt x="104" y="94"/>
                  </a:lnTo>
                  <a:lnTo>
                    <a:pt x="104" y="94"/>
                  </a:lnTo>
                  <a:lnTo>
                    <a:pt x="114" y="66"/>
                  </a:lnTo>
                  <a:lnTo>
                    <a:pt x="120" y="44"/>
                  </a:lnTo>
                  <a:lnTo>
                    <a:pt x="120" y="44"/>
                  </a:lnTo>
                  <a:close/>
                  <a:moveTo>
                    <a:pt x="50" y="270"/>
                  </a:moveTo>
                  <a:lnTo>
                    <a:pt x="50" y="270"/>
                  </a:lnTo>
                  <a:lnTo>
                    <a:pt x="34" y="262"/>
                  </a:lnTo>
                  <a:lnTo>
                    <a:pt x="38" y="240"/>
                  </a:lnTo>
                  <a:lnTo>
                    <a:pt x="80" y="264"/>
                  </a:lnTo>
                  <a:lnTo>
                    <a:pt x="64" y="280"/>
                  </a:lnTo>
                  <a:lnTo>
                    <a:pt x="64" y="280"/>
                  </a:lnTo>
                  <a:lnTo>
                    <a:pt x="50" y="270"/>
                  </a:lnTo>
                  <a:lnTo>
                    <a:pt x="50" y="270"/>
                  </a:lnTo>
                  <a:close/>
                  <a:moveTo>
                    <a:pt x="212" y="36"/>
                  </a:moveTo>
                  <a:lnTo>
                    <a:pt x="170" y="12"/>
                  </a:lnTo>
                  <a:lnTo>
                    <a:pt x="170" y="12"/>
                  </a:lnTo>
                  <a:lnTo>
                    <a:pt x="176" y="4"/>
                  </a:lnTo>
                  <a:lnTo>
                    <a:pt x="184" y="0"/>
                  </a:lnTo>
                  <a:lnTo>
                    <a:pt x="194" y="0"/>
                  </a:lnTo>
                  <a:lnTo>
                    <a:pt x="204" y="2"/>
                  </a:lnTo>
                  <a:lnTo>
                    <a:pt x="204" y="2"/>
                  </a:lnTo>
                  <a:lnTo>
                    <a:pt x="210" y="8"/>
                  </a:lnTo>
                  <a:lnTo>
                    <a:pt x="214" y="18"/>
                  </a:lnTo>
                  <a:lnTo>
                    <a:pt x="216" y="26"/>
                  </a:lnTo>
                  <a:lnTo>
                    <a:pt x="212" y="36"/>
                  </a:lnTo>
                  <a:lnTo>
                    <a:pt x="212" y="36"/>
                  </a:lnTo>
                  <a:close/>
                  <a:moveTo>
                    <a:pt x="336" y="212"/>
                  </a:moveTo>
                  <a:lnTo>
                    <a:pt x="336" y="212"/>
                  </a:lnTo>
                  <a:lnTo>
                    <a:pt x="334" y="216"/>
                  </a:lnTo>
                  <a:lnTo>
                    <a:pt x="332" y="218"/>
                  </a:lnTo>
                  <a:lnTo>
                    <a:pt x="330" y="222"/>
                  </a:lnTo>
                  <a:lnTo>
                    <a:pt x="326" y="222"/>
                  </a:lnTo>
                  <a:lnTo>
                    <a:pt x="326" y="222"/>
                  </a:lnTo>
                  <a:lnTo>
                    <a:pt x="292" y="222"/>
                  </a:lnTo>
                  <a:lnTo>
                    <a:pt x="264" y="226"/>
                  </a:lnTo>
                  <a:lnTo>
                    <a:pt x="240" y="228"/>
                  </a:lnTo>
                  <a:lnTo>
                    <a:pt x="220" y="234"/>
                  </a:lnTo>
                  <a:lnTo>
                    <a:pt x="206" y="240"/>
                  </a:lnTo>
                  <a:lnTo>
                    <a:pt x="196" y="246"/>
                  </a:lnTo>
                  <a:lnTo>
                    <a:pt x="190" y="252"/>
                  </a:lnTo>
                  <a:lnTo>
                    <a:pt x="188" y="260"/>
                  </a:lnTo>
                  <a:lnTo>
                    <a:pt x="188" y="260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204" y="278"/>
                  </a:lnTo>
                  <a:lnTo>
                    <a:pt x="204" y="278"/>
                  </a:lnTo>
                  <a:lnTo>
                    <a:pt x="212" y="284"/>
                  </a:lnTo>
                  <a:lnTo>
                    <a:pt x="220" y="292"/>
                  </a:lnTo>
                  <a:lnTo>
                    <a:pt x="226" y="302"/>
                  </a:lnTo>
                  <a:lnTo>
                    <a:pt x="228" y="308"/>
                  </a:lnTo>
                  <a:lnTo>
                    <a:pt x="228" y="314"/>
                  </a:lnTo>
                  <a:lnTo>
                    <a:pt x="228" y="314"/>
                  </a:lnTo>
                  <a:lnTo>
                    <a:pt x="228" y="324"/>
                  </a:lnTo>
                  <a:lnTo>
                    <a:pt x="222" y="334"/>
                  </a:lnTo>
                  <a:lnTo>
                    <a:pt x="214" y="342"/>
                  </a:lnTo>
                  <a:lnTo>
                    <a:pt x="200" y="350"/>
                  </a:lnTo>
                  <a:lnTo>
                    <a:pt x="184" y="356"/>
                  </a:lnTo>
                  <a:lnTo>
                    <a:pt x="166" y="362"/>
                  </a:lnTo>
                  <a:lnTo>
                    <a:pt x="142" y="368"/>
                  </a:lnTo>
                  <a:lnTo>
                    <a:pt x="116" y="372"/>
                  </a:lnTo>
                  <a:lnTo>
                    <a:pt x="116" y="372"/>
                  </a:lnTo>
                  <a:lnTo>
                    <a:pt x="78" y="376"/>
                  </a:lnTo>
                  <a:lnTo>
                    <a:pt x="44" y="378"/>
                  </a:lnTo>
                  <a:lnTo>
                    <a:pt x="10" y="378"/>
                  </a:lnTo>
                  <a:lnTo>
                    <a:pt x="10" y="378"/>
                  </a:lnTo>
                  <a:lnTo>
                    <a:pt x="6" y="378"/>
                  </a:lnTo>
                  <a:lnTo>
                    <a:pt x="2" y="376"/>
                  </a:lnTo>
                  <a:lnTo>
                    <a:pt x="0" y="372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364"/>
                  </a:lnTo>
                  <a:lnTo>
                    <a:pt x="2" y="362"/>
                  </a:lnTo>
                  <a:lnTo>
                    <a:pt x="6" y="360"/>
                  </a:lnTo>
                  <a:lnTo>
                    <a:pt x="10" y="358"/>
                  </a:lnTo>
                  <a:lnTo>
                    <a:pt x="10" y="358"/>
                  </a:lnTo>
                  <a:lnTo>
                    <a:pt x="54" y="358"/>
                  </a:lnTo>
                  <a:lnTo>
                    <a:pt x="92" y="354"/>
                  </a:lnTo>
                  <a:lnTo>
                    <a:pt x="126" y="350"/>
                  </a:lnTo>
                  <a:lnTo>
                    <a:pt x="156" y="344"/>
                  </a:lnTo>
                  <a:lnTo>
                    <a:pt x="178" y="338"/>
                  </a:lnTo>
                  <a:lnTo>
                    <a:pt x="194" y="330"/>
                  </a:lnTo>
                  <a:lnTo>
                    <a:pt x="206" y="322"/>
                  </a:lnTo>
                  <a:lnTo>
                    <a:pt x="208" y="318"/>
                  </a:lnTo>
                  <a:lnTo>
                    <a:pt x="208" y="314"/>
                  </a:lnTo>
                  <a:lnTo>
                    <a:pt x="208" y="314"/>
                  </a:lnTo>
                  <a:lnTo>
                    <a:pt x="208" y="310"/>
                  </a:lnTo>
                  <a:lnTo>
                    <a:pt x="204" y="304"/>
                  </a:lnTo>
                  <a:lnTo>
                    <a:pt x="192" y="294"/>
                  </a:lnTo>
                  <a:lnTo>
                    <a:pt x="192" y="294"/>
                  </a:lnTo>
                  <a:lnTo>
                    <a:pt x="184" y="288"/>
                  </a:lnTo>
                  <a:lnTo>
                    <a:pt x="176" y="282"/>
                  </a:lnTo>
                  <a:lnTo>
                    <a:pt x="170" y="272"/>
                  </a:lnTo>
                  <a:lnTo>
                    <a:pt x="168" y="266"/>
                  </a:lnTo>
                  <a:lnTo>
                    <a:pt x="168" y="260"/>
                  </a:lnTo>
                  <a:lnTo>
                    <a:pt x="168" y="260"/>
                  </a:lnTo>
                  <a:lnTo>
                    <a:pt x="168" y="250"/>
                  </a:lnTo>
                  <a:lnTo>
                    <a:pt x="172" y="242"/>
                  </a:lnTo>
                  <a:lnTo>
                    <a:pt x="178" y="234"/>
                  </a:lnTo>
                  <a:lnTo>
                    <a:pt x="186" y="228"/>
                  </a:lnTo>
                  <a:lnTo>
                    <a:pt x="194" y="224"/>
                  </a:lnTo>
                  <a:lnTo>
                    <a:pt x="204" y="218"/>
                  </a:lnTo>
                  <a:lnTo>
                    <a:pt x="228" y="212"/>
                  </a:lnTo>
                  <a:lnTo>
                    <a:pt x="254" y="206"/>
                  </a:lnTo>
                  <a:lnTo>
                    <a:pt x="280" y="204"/>
                  </a:lnTo>
                  <a:lnTo>
                    <a:pt x="326" y="202"/>
                  </a:lnTo>
                  <a:lnTo>
                    <a:pt x="326" y="202"/>
                  </a:lnTo>
                  <a:lnTo>
                    <a:pt x="330" y="202"/>
                  </a:lnTo>
                  <a:lnTo>
                    <a:pt x="332" y="204"/>
                  </a:lnTo>
                  <a:lnTo>
                    <a:pt x="334" y="208"/>
                  </a:lnTo>
                  <a:lnTo>
                    <a:pt x="336" y="212"/>
                  </a:lnTo>
                  <a:lnTo>
                    <a:pt x="336" y="212"/>
                  </a:lnTo>
                  <a:close/>
                  <a:moveTo>
                    <a:pt x="68" y="304"/>
                  </a:moveTo>
                  <a:lnTo>
                    <a:pt x="10" y="338"/>
                  </a:lnTo>
                  <a:lnTo>
                    <a:pt x="10" y="270"/>
                  </a:lnTo>
                  <a:lnTo>
                    <a:pt x="10" y="270"/>
                  </a:lnTo>
                  <a:lnTo>
                    <a:pt x="16" y="268"/>
                  </a:lnTo>
                  <a:lnTo>
                    <a:pt x="22" y="270"/>
                  </a:lnTo>
                  <a:lnTo>
                    <a:pt x="30" y="270"/>
                  </a:lnTo>
                  <a:lnTo>
                    <a:pt x="40" y="274"/>
                  </a:lnTo>
                  <a:lnTo>
                    <a:pt x="24" y="302"/>
                  </a:lnTo>
                  <a:lnTo>
                    <a:pt x="24" y="302"/>
                  </a:lnTo>
                  <a:lnTo>
                    <a:pt x="22" y="308"/>
                  </a:lnTo>
                  <a:lnTo>
                    <a:pt x="26" y="310"/>
                  </a:lnTo>
                  <a:lnTo>
                    <a:pt x="26" y="310"/>
                  </a:lnTo>
                  <a:lnTo>
                    <a:pt x="28" y="312"/>
                  </a:lnTo>
                  <a:lnTo>
                    <a:pt x="28" y="312"/>
                  </a:lnTo>
                  <a:lnTo>
                    <a:pt x="32" y="310"/>
                  </a:lnTo>
                  <a:lnTo>
                    <a:pt x="34" y="308"/>
                  </a:lnTo>
                  <a:lnTo>
                    <a:pt x="50" y="280"/>
                  </a:lnTo>
                  <a:lnTo>
                    <a:pt x="50" y="280"/>
                  </a:lnTo>
                  <a:lnTo>
                    <a:pt x="58" y="286"/>
                  </a:lnTo>
                  <a:lnTo>
                    <a:pt x="64" y="292"/>
                  </a:lnTo>
                  <a:lnTo>
                    <a:pt x="66" y="298"/>
                  </a:lnTo>
                  <a:lnTo>
                    <a:pt x="68" y="304"/>
                  </a:lnTo>
                  <a:lnTo>
                    <a:pt x="68" y="304"/>
                  </a:lnTo>
                  <a:close/>
                </a:path>
              </a:pathLst>
            </a:custGeom>
            <a:solidFill>
              <a:srgbClr val="4DACF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58594" y="1828674"/>
            <a:ext cx="3149853" cy="10618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1588">
              <a:spcAft>
                <a:spcPts val="600"/>
              </a:spcAft>
              <a:buSzPct val="100000"/>
            </a:pPr>
            <a:r>
              <a:rPr lang="en-GB" sz="1600" dirty="0">
                <a:solidFill>
                  <a:schemeClr val="bg1"/>
                </a:solidFill>
                <a:latin typeface="Georgia" pitchFamily="18" charset="0"/>
              </a:rPr>
              <a:t>Making sure the dataset file </a:t>
            </a:r>
            <a:r>
              <a:rPr lang="en-GB" sz="1600" dirty="0" smtClean="0">
                <a:solidFill>
                  <a:schemeClr val="bg1"/>
                </a:solidFill>
                <a:latin typeface="Georgia" pitchFamily="18" charset="0"/>
              </a:rPr>
              <a:t>is converted </a:t>
            </a:r>
            <a:r>
              <a:rPr lang="en-GB" sz="1600" dirty="0">
                <a:solidFill>
                  <a:schemeClr val="bg1"/>
                </a:solidFill>
                <a:latin typeface="Georgia" pitchFamily="18" charset="0"/>
              </a:rPr>
              <a:t>to a comma separated value file (.csv)</a:t>
            </a:r>
          </a:p>
          <a:p>
            <a:pPr marL="18288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tabLst/>
              <a:defRPr/>
            </a:pPr>
            <a:endParaRPr lang="en-GB" sz="16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94132" y="3392440"/>
            <a:ext cx="3310055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1588">
              <a:spcAft>
                <a:spcPts val="600"/>
              </a:spcAft>
              <a:buSzPct val="100000"/>
            </a:pPr>
            <a:r>
              <a:rPr lang="en-GB" sz="1600" dirty="0" smtClean="0">
                <a:solidFill>
                  <a:schemeClr val="bg1"/>
                </a:solidFill>
                <a:latin typeface="Georgia" pitchFamily="18" charset="0"/>
              </a:rPr>
              <a:t>Write the code labelled “1” to import the dataset file into R</a:t>
            </a:r>
          </a:p>
          <a:p>
            <a:pPr marL="182563" indent="1588">
              <a:spcAft>
                <a:spcPts val="600"/>
              </a:spcAft>
              <a:buSzPct val="100000"/>
            </a:pPr>
            <a:r>
              <a:rPr lang="en-GB" sz="1100" i="1" dirty="0">
                <a:solidFill>
                  <a:schemeClr val="bg1"/>
                </a:solidFill>
                <a:latin typeface="Georgia" pitchFamily="18" charset="0"/>
              </a:rPr>
              <a:t>c</a:t>
            </a:r>
            <a:r>
              <a:rPr lang="en-GB" sz="1100" i="1" dirty="0" smtClean="0">
                <a:solidFill>
                  <a:schemeClr val="bg1"/>
                </a:solidFill>
                <a:latin typeface="Georgia" pitchFamily="18" charset="0"/>
              </a:rPr>
              <a:t>ars = </a:t>
            </a:r>
            <a:r>
              <a:rPr lang="en-GB" sz="1100" i="1" dirty="0" err="1" smtClean="0">
                <a:solidFill>
                  <a:schemeClr val="bg1"/>
                </a:solidFill>
                <a:latin typeface="Georgia" pitchFamily="18" charset="0"/>
              </a:rPr>
              <a:t>read.csv</a:t>
            </a:r>
            <a:r>
              <a:rPr lang="en-GB" sz="1100" i="1" dirty="0" smtClean="0">
                <a:solidFill>
                  <a:schemeClr val="bg1"/>
                </a:solidFill>
                <a:latin typeface="Georgia" pitchFamily="18" charset="0"/>
              </a:rPr>
              <a:t>(</a:t>
            </a:r>
            <a:r>
              <a:rPr lang="en-GB" sz="1100" i="1" dirty="0" err="1" smtClean="0">
                <a:solidFill>
                  <a:schemeClr val="bg1"/>
                </a:solidFill>
                <a:latin typeface="Georgia" pitchFamily="18" charset="0"/>
              </a:rPr>
              <a:t>file.choose</a:t>
            </a:r>
            <a:r>
              <a:rPr lang="en-GB" sz="1100" i="1" dirty="0" smtClean="0">
                <a:solidFill>
                  <a:schemeClr val="bg1"/>
                </a:solidFill>
                <a:latin typeface="Georgia" pitchFamily="18" charset="0"/>
              </a:rPr>
              <a:t>())</a:t>
            </a:r>
            <a:endParaRPr lang="en-GB" sz="1600" i="1" dirty="0">
              <a:solidFill>
                <a:schemeClr val="bg1"/>
              </a:solidFill>
              <a:latin typeface="Georgia" pitchFamily="18" charset="0"/>
            </a:endParaRPr>
          </a:p>
          <a:p>
            <a:pPr marL="18288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tabLst/>
              <a:defRPr/>
            </a:pPr>
            <a:endParaRPr lang="en-GB" sz="16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41304" y="4925066"/>
            <a:ext cx="3433096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indent="1588">
              <a:spcAft>
                <a:spcPts val="600"/>
              </a:spcAft>
              <a:buSzPct val="100000"/>
            </a:pPr>
            <a:r>
              <a:rPr lang="en-GB" sz="1600" dirty="0" smtClean="0">
                <a:solidFill>
                  <a:schemeClr val="bg1"/>
                </a:solidFill>
                <a:latin typeface="Georgia" pitchFamily="18" charset="0"/>
              </a:rPr>
              <a:t>Check if the code is correctly imported with the code labelled “2”</a:t>
            </a:r>
          </a:p>
          <a:p>
            <a:pPr marL="182563" indent="1588">
              <a:spcAft>
                <a:spcPts val="600"/>
              </a:spcAft>
              <a:buSzPct val="100000"/>
            </a:pPr>
            <a:r>
              <a:rPr lang="en-GB" sz="1100" i="1" dirty="0" smtClean="0">
                <a:solidFill>
                  <a:schemeClr val="bg1"/>
                </a:solidFill>
                <a:latin typeface="Georgia" pitchFamily="18" charset="0"/>
              </a:rPr>
              <a:t>head(cars) and tail(cars)</a:t>
            </a:r>
            <a:endParaRPr lang="en-GB" sz="1100" i="1" dirty="0">
              <a:solidFill>
                <a:schemeClr val="bg1"/>
              </a:solidFill>
              <a:latin typeface="Georgia" pitchFamily="18" charset="0"/>
            </a:endParaRPr>
          </a:p>
          <a:p>
            <a:pPr marL="182880" marR="0" lvl="0" indent="-18288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None/>
              <a:tabLst/>
              <a:defRPr/>
            </a:pPr>
            <a:endParaRPr lang="en-GB" sz="1600" dirty="0">
              <a:solidFill>
                <a:schemeClr val="bg1"/>
              </a:solidFill>
              <a:latin typeface="Georgia" pitchFamily="18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31" name="Oval 30"/>
          <p:cNvSpPr/>
          <p:nvPr/>
        </p:nvSpPr>
        <p:spPr>
          <a:xfrm>
            <a:off x="342654" y="1104773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sp>
        <p:nvSpPr>
          <p:cNvPr id="32" name="Oval 31"/>
          <p:cNvSpPr/>
          <p:nvPr/>
        </p:nvSpPr>
        <p:spPr>
          <a:xfrm>
            <a:off x="337293" y="3886565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 smtClean="0"/>
              <a:t>2</a:t>
            </a:r>
            <a:endParaRPr lang="en-US" sz="1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5" y="941017"/>
            <a:ext cx="4845432" cy="5710043"/>
          </a:xfrm>
          <a:prstGeom prst="rect">
            <a:avLst/>
          </a:prstGeom>
          <a:ln>
            <a:noFill/>
          </a:ln>
        </p:spPr>
      </p:pic>
      <p:sp>
        <p:nvSpPr>
          <p:cNvPr id="27" name="Oval 26"/>
          <p:cNvSpPr/>
          <p:nvPr/>
        </p:nvSpPr>
        <p:spPr>
          <a:xfrm>
            <a:off x="2608543" y="941017"/>
            <a:ext cx="211240" cy="214329"/>
          </a:xfrm>
          <a:prstGeom prst="ellipse">
            <a:avLst/>
          </a:prstGeom>
          <a:solidFill>
            <a:schemeClr val="bg2">
              <a:lumMod val="50000"/>
            </a:schemeClr>
          </a:solidFill>
          <a:ln w="12700">
            <a:solidFill>
              <a:schemeClr val="bg1"/>
            </a:solidFill>
          </a:ln>
          <a:effectLst>
            <a:outerShdw blurRad="50800" dist="76200" dir="2700000" sx="78000" sy="78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r>
              <a:rPr lang="en-US" sz="1200" dirty="0" smtClean="0"/>
              <a:t>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847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87989" y="2036074"/>
            <a:ext cx="3494332" cy="467820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smtClean="0">
                <a:solidFill>
                  <a:schemeClr val="bg1"/>
                </a:solidFill>
                <a:latin typeface="+mj-lt"/>
              </a:rPr>
              <a:t>Data Cleansing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67" y="1499389"/>
            <a:ext cx="1367362" cy="154119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1500" dirty="0">
                <a:solidFill>
                  <a:schemeClr val="bg1"/>
                </a:solidFill>
                <a:latin typeface="+mj-lt"/>
              </a:rPr>
              <a:t>3</a:t>
            </a:r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|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 bwMode="hidden">
          <a:xfrm>
            <a:off x="6096000" y="0"/>
            <a:ext cx="6095999" cy="6858000"/>
          </a:xfrm>
          <a:prstGeom prst="rect">
            <a:avLst/>
          </a:prstGeom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1316182"/>
            <a:ext cx="6096000" cy="554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8" y="0"/>
            <a:ext cx="6096000" cy="5541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658091"/>
            <a:ext cx="6096000" cy="5541818"/>
          </a:xfrm>
          <a:prstGeom prst="rect">
            <a:avLst/>
          </a:prstGeom>
        </p:spPr>
      </p:pic>
      <p:pic>
        <p:nvPicPr>
          <p:cNvPr id="20" name="Picture 2" descr="mage result for paul merage school of busin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6012059"/>
            <a:ext cx="3189269" cy="6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2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11201"/>
          <a:stretch/>
        </p:blipFill>
        <p:spPr bwMode="hidden">
          <a:xfrm>
            <a:off x="6095997" y="0"/>
            <a:ext cx="6096004" cy="6858000"/>
          </a:xfrm>
          <a:prstGeom prst="rect">
            <a:avLst/>
          </a:prstGeom>
          <a:solidFill>
            <a:srgbClr val="DEDEDE"/>
          </a:solidFill>
        </p:spPr>
      </p:pic>
    </p:spTree>
    <p:extLst>
      <p:ext uri="{BB962C8B-B14F-4D97-AF65-F5344CB8AC3E}">
        <p14:creationId xmlns:p14="http://schemas.microsoft.com/office/powerpoint/2010/main" val="7552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42" y="452030"/>
            <a:ext cx="11306175" cy="1387275"/>
          </a:xfrm>
        </p:spPr>
        <p:txBody>
          <a:bodyPr/>
          <a:lstStyle/>
          <a:p>
            <a:r>
              <a:rPr lang="en-US" dirty="0" smtClean="0"/>
              <a:t>Data cleansing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60D76C42-6EE3-4491-B057-0C4D914B0EB3}"/>
              </a:ext>
            </a:extLst>
          </p:cNvPr>
          <p:cNvSpPr/>
          <p:nvPr/>
        </p:nvSpPr>
        <p:spPr>
          <a:xfrm>
            <a:off x="230776" y="1256077"/>
            <a:ext cx="6694949" cy="5068603"/>
          </a:xfrm>
          <a:prstGeom prst="rect">
            <a:avLst/>
          </a:prstGeom>
          <a:noFill/>
          <a:ln>
            <a:solidFill>
              <a:srgbClr val="002060"/>
            </a:solidFill>
            <a:prstDash val="sysDot"/>
          </a:ln>
          <a:effectLst>
            <a:outerShdw blurRad="50800" dist="76200" dir="2700000" sx="102000" sy="102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6"/>
          <a:stretch/>
        </p:blipFill>
        <p:spPr>
          <a:xfrm>
            <a:off x="371500" y="1410634"/>
            <a:ext cx="6413500" cy="7567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48" y="2252385"/>
            <a:ext cx="6482812" cy="392349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576945" y="4936592"/>
            <a:ext cx="823998" cy="122542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30" name="Rectangle 29"/>
          <p:cNvSpPr/>
          <p:nvPr/>
        </p:nvSpPr>
        <p:spPr>
          <a:xfrm>
            <a:off x="7155790" y="1256076"/>
            <a:ext cx="4593297" cy="50686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  <a:prstDash val="sysDot"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533400" indent="-495300">
              <a:lnSpc>
                <a:spcPct val="100000"/>
              </a:lnSpc>
              <a:tabLst>
                <a:tab pos="660400" algn="l"/>
              </a:tabLst>
            </a:pPr>
            <a:r>
              <a:rPr lang="en-US" sz="1600" b="1" u="sng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Observations</a:t>
            </a:r>
          </a:p>
          <a:p>
            <a:pPr marL="533400" indent="-495300">
              <a:lnSpc>
                <a:spcPct val="100000"/>
              </a:lnSpc>
              <a:tabLst>
                <a:tab pos="660400" algn="l"/>
              </a:tabLst>
            </a:pPr>
            <a:endParaRPr lang="en-US" sz="1600" b="1" u="sng" dirty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23850" indent="-285750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In the initial dataset, there are several observations on the variable “Make” which are </a:t>
            </a: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missing or blank</a:t>
            </a:r>
          </a:p>
          <a:p>
            <a:pPr marL="323850" indent="-285750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endParaRPr lang="en-US" sz="1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23850" indent="-285750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Therefore, we wanted to </a:t>
            </a: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eliminate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those </a:t>
            </a: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missing values</a:t>
            </a:r>
          </a:p>
          <a:p>
            <a:pPr marL="323850" indent="-285750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endParaRPr lang="en-US" sz="1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23850" indent="-285750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Due to the fact that the variable Make is a categorical variable, we will </a:t>
            </a: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replace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the </a:t>
            </a: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missing values with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the value </a:t>
            </a: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“undefined”</a:t>
            </a:r>
          </a:p>
          <a:p>
            <a:pPr marL="323850" indent="-285750">
              <a:lnSpc>
                <a:spcPct val="100000"/>
              </a:lnSpc>
              <a:buFont typeface="Arial" charset="0"/>
              <a:buChar char="•"/>
              <a:tabLst>
                <a:tab pos="660400" algn="l"/>
              </a:tabLst>
            </a:pPr>
            <a:endParaRPr lang="en-US" sz="1400" b="1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8100">
              <a:lnSpc>
                <a:spcPct val="100000"/>
              </a:lnSpc>
              <a:tabLst>
                <a:tab pos="660400" algn="l"/>
              </a:tabLst>
            </a:pPr>
            <a:endParaRPr lang="en-US" sz="1400" b="1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8100">
              <a:lnSpc>
                <a:spcPct val="100000"/>
              </a:lnSpc>
              <a:tabLst>
                <a:tab pos="660400" algn="l"/>
              </a:tabLst>
            </a:pPr>
            <a:r>
              <a:rPr lang="en-US" sz="1600" b="1" u="sng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Coding involved</a:t>
            </a:r>
          </a:p>
          <a:p>
            <a:pPr marL="38100">
              <a:lnSpc>
                <a:spcPct val="100000"/>
              </a:lnSpc>
              <a:tabLst>
                <a:tab pos="660400" algn="l"/>
              </a:tabLst>
            </a:pPr>
            <a:endParaRPr lang="en-US" sz="14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38100">
              <a:lnSpc>
                <a:spcPct val="100000"/>
              </a:lnSpc>
              <a:tabLst>
                <a:tab pos="6604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</a:t>
            </a:r>
            <a:r>
              <a:rPr lang="en-US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carn$Make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= </a:t>
            </a:r>
            <a:r>
              <a:rPr lang="en-US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ifelse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(</a:t>
            </a:r>
            <a:r>
              <a:rPr lang="en-US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carn$Make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== “”, yes = “undefined”, no = </a:t>
            </a:r>
            <a:r>
              <a:rPr lang="en-US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carn$Make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)</a:t>
            </a:r>
          </a:p>
          <a:p>
            <a:pPr marL="38100">
              <a:lnSpc>
                <a:spcPct val="100000"/>
              </a:lnSpc>
              <a:tabLst>
                <a:tab pos="6604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sum(</a:t>
            </a:r>
            <a:r>
              <a:rPr lang="en-US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carn$Make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== “undefined”)</a:t>
            </a:r>
          </a:p>
          <a:p>
            <a:pPr marL="38100">
              <a:lnSpc>
                <a:spcPct val="100000"/>
              </a:lnSpc>
              <a:tabLst>
                <a:tab pos="6604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&gt; d = filter(</a:t>
            </a:r>
            <a:r>
              <a:rPr lang="en-US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carn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, Make == “undefined”)</a:t>
            </a:r>
          </a:p>
          <a:p>
            <a:pPr marL="53975" indent="-15875">
              <a:lnSpc>
                <a:spcPct val="100000"/>
              </a:lnSpc>
              <a:tabLst>
                <a:tab pos="660400" algn="l"/>
              </a:tabLst>
            </a:pPr>
            <a:endParaRPr lang="en-US" sz="1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975" indent="-15875">
              <a:lnSpc>
                <a:spcPct val="100000"/>
              </a:lnSpc>
              <a:tabLst>
                <a:tab pos="660400" algn="l"/>
              </a:tabLst>
            </a:pPr>
            <a:endParaRPr lang="en-US" sz="1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-495300">
              <a:lnSpc>
                <a:spcPct val="100000"/>
              </a:lnSpc>
              <a:tabLst>
                <a:tab pos="660400" algn="l"/>
              </a:tabLst>
            </a:pPr>
            <a:endParaRPr lang="en-US" sz="1600" b="1" u="sng" dirty="0" smtClean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-495300">
              <a:lnSpc>
                <a:spcPct val="100000"/>
              </a:lnSpc>
              <a:tabLst>
                <a:tab pos="660400" algn="l"/>
              </a:tabLst>
            </a:pPr>
            <a:endParaRPr lang="en-US" sz="1600" b="1" u="sng" dirty="0" smtClean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6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87989" y="1820630"/>
            <a:ext cx="3494332" cy="898708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 smtClean="0">
                <a:solidFill>
                  <a:schemeClr val="bg1"/>
                </a:solidFill>
                <a:latin typeface="+mj-lt"/>
              </a:rPr>
              <a:t>New Independent Variable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767" y="1499389"/>
            <a:ext cx="1386598" cy="1541191"/>
          </a:xfrm>
          <a:prstGeom prst="rect">
            <a:avLst/>
          </a:prstGeom>
          <a:noFill/>
        </p:spPr>
        <p:txBody>
          <a:bodyPr wrap="none" lIns="0" tIns="36576" rIns="0" bIns="0" rtlCol="0">
            <a:sp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  <a:buClr>
                <a:srgbClr val="FFE600"/>
              </a:buClr>
              <a:buSzPct val="70000"/>
            </a:pPr>
            <a:r>
              <a:rPr lang="en-US" sz="11500" dirty="0" smtClean="0">
                <a:solidFill>
                  <a:schemeClr val="bg1"/>
                </a:solidFill>
                <a:latin typeface="+mj-lt"/>
              </a:rPr>
              <a:t>4|</a:t>
            </a:r>
            <a:endParaRPr 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9" name="Rectangle 1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8" name="Picture Placeholder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5" r="20355"/>
          <a:stretch>
            <a:fillRect/>
          </a:stretch>
        </p:blipFill>
        <p:spPr bwMode="hidden">
          <a:xfrm>
            <a:off x="6096000" y="0"/>
            <a:ext cx="6095999" cy="6858000"/>
          </a:xfrm>
          <a:prstGeom prst="rect">
            <a:avLst/>
          </a:prstGeom>
          <a:solidFill>
            <a:srgbClr val="DEDEDE"/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DAB">
              <a:alpha val="51000"/>
            </a:srgb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GB" sz="16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1316182"/>
            <a:ext cx="6096000" cy="55418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8" y="0"/>
            <a:ext cx="6096000" cy="5541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6"/>
          <a:stretch/>
        </p:blipFill>
        <p:spPr>
          <a:xfrm>
            <a:off x="6095999" y="658091"/>
            <a:ext cx="6096000" cy="5541818"/>
          </a:xfrm>
          <a:prstGeom prst="rect">
            <a:avLst/>
          </a:prstGeom>
        </p:spPr>
      </p:pic>
      <p:pic>
        <p:nvPicPr>
          <p:cNvPr id="20" name="Picture 2" descr="mage result for paul merage school of busin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8" y="6012059"/>
            <a:ext cx="3189269" cy="66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Placeholder 12"/>
          <p:cNvPicPr>
            <a:picLocks noChangeAspect="1"/>
          </p:cNvPicPr>
          <p:nvPr/>
        </p:nvPicPr>
        <p:blipFill rotWithShape="1">
          <a:blip r:embed="rId5">
            <a:alphaModFix amt="7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r="11201"/>
          <a:stretch/>
        </p:blipFill>
        <p:spPr bwMode="hidden">
          <a:xfrm>
            <a:off x="6095997" y="0"/>
            <a:ext cx="6096004" cy="6858000"/>
          </a:xfrm>
          <a:prstGeom prst="rect">
            <a:avLst/>
          </a:prstGeom>
          <a:solidFill>
            <a:srgbClr val="DEDEDE"/>
          </a:solidFill>
        </p:spPr>
      </p:pic>
    </p:spTree>
    <p:extLst>
      <p:ext uri="{BB962C8B-B14F-4D97-AF65-F5344CB8AC3E}">
        <p14:creationId xmlns:p14="http://schemas.microsoft.com/office/powerpoint/2010/main" val="196220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913" y="443306"/>
            <a:ext cx="11306175" cy="1387275"/>
          </a:xfrm>
        </p:spPr>
        <p:txBody>
          <a:bodyPr/>
          <a:lstStyle/>
          <a:p>
            <a:r>
              <a:rPr lang="en-US" dirty="0" smtClean="0"/>
              <a:t>New independent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870704B-CE94-48CC-AF30-84932A1262A7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6" name="Rectangle 25"/>
          <p:cNvSpPr/>
          <p:nvPr/>
        </p:nvSpPr>
        <p:spPr>
          <a:xfrm>
            <a:off x="214313" y="6435089"/>
            <a:ext cx="942975" cy="23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1007793"/>
            <a:ext cx="6151435" cy="5545272"/>
          </a:xfrm>
          <a:prstGeom prst="rect">
            <a:avLst/>
          </a:prstGeom>
          <a:ln>
            <a:noFill/>
          </a:ln>
        </p:spPr>
      </p:pic>
      <p:sp>
        <p:nvSpPr>
          <p:cNvPr id="29" name="Rectangle 28"/>
          <p:cNvSpPr/>
          <p:nvPr/>
        </p:nvSpPr>
        <p:spPr>
          <a:xfrm>
            <a:off x="6822948" y="1007794"/>
            <a:ext cx="4926140" cy="5427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175">
            <a:solidFill>
              <a:schemeClr val="bg1">
                <a:lumMod val="50000"/>
              </a:schemeClr>
            </a:solidFill>
            <a:prstDash val="sysDot"/>
          </a:ln>
          <a:effectLst>
            <a:outerShdw blurRad="50800" dist="762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533400" indent="-495300">
              <a:lnSpc>
                <a:spcPct val="100000"/>
              </a:lnSpc>
              <a:tabLst>
                <a:tab pos="660400" algn="l"/>
              </a:tabLst>
            </a:pPr>
            <a:r>
              <a:rPr lang="en-US" sz="1600" b="1" u="sng" dirty="0" smtClean="0">
                <a:solidFill>
                  <a:schemeClr val="accent1">
                    <a:lumMod val="50000"/>
                  </a:schemeClr>
                </a:solidFill>
                <a:latin typeface="Georgia" charset="0"/>
                <a:ea typeface="Georgia" charset="0"/>
                <a:cs typeface="Georgia" charset="0"/>
              </a:rPr>
              <a:t>New Variables</a:t>
            </a:r>
          </a:p>
          <a:p>
            <a:pPr marL="533400">
              <a:lnSpc>
                <a:spcPct val="100000"/>
              </a:lnSpc>
              <a:tabLst>
                <a:tab pos="660400" algn="l"/>
              </a:tabLst>
            </a:pPr>
            <a:endParaRPr lang="en-US" sz="1600" b="1" u="sng" dirty="0" smtClean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Codes Involved:</a:t>
            </a: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endParaRPr lang="en-US" sz="1600" b="1" dirty="0" smtClean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cars.features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= mutate(cars, </a:t>
            </a:r>
            <a:r>
              <a:rPr lang="is-I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…)</a:t>
            </a:r>
            <a:endParaRPr lang="en-US" sz="14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endParaRPr lang="en-US" sz="1600" b="1" u="sng" dirty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endParaRPr lang="en-US" sz="1600" b="1" u="sng" dirty="0" smtClean="0">
              <a:solidFill>
                <a:schemeClr val="accent1">
                  <a:lumMod val="50000"/>
                </a:schemeClr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New dependent variable</a:t>
            </a: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endParaRPr lang="en-US" sz="14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Average miles per gallon</a:t>
            </a: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dirty="0" err="1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Avg</a:t>
            </a: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 mpg = (City mpg + Highway mpg) / 2</a:t>
            </a: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endParaRPr lang="en-US" sz="1600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endParaRPr lang="en-US" sz="16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New </a:t>
            </a:r>
            <a:r>
              <a:rPr lang="en-US" sz="1400" b="1" dirty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i</a:t>
            </a:r>
            <a:r>
              <a:rPr lang="en-US" sz="1400" b="1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ndependent variable</a:t>
            </a: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endParaRPr lang="en-US" sz="1400" b="1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RPM (Rotations Per Minute)</a:t>
            </a: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RPM = (Horsepower x 5252) / Torque</a:t>
            </a: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endParaRPr lang="en-US" sz="1400" dirty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Volume</a:t>
            </a: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Volume = (Length x Width x Height) x 0.000001</a:t>
            </a: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endParaRPr lang="en-US" sz="1400" u="sng" dirty="0" smtClean="0">
              <a:solidFill>
                <a:schemeClr val="tx1"/>
              </a:solidFill>
              <a:latin typeface="Georgia" charset="0"/>
              <a:ea typeface="Georgia" charset="0"/>
              <a:cs typeface="Georgia" charset="0"/>
            </a:endParaRP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u="sng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Watts (Power)</a:t>
            </a:r>
          </a:p>
          <a:p>
            <a:pPr marL="533400" indent="88900">
              <a:lnSpc>
                <a:spcPct val="100000"/>
              </a:lnSpc>
              <a:tabLst>
                <a:tab pos="660400" algn="l"/>
              </a:tabLst>
            </a:pPr>
            <a:r>
              <a:rPr lang="en-US" sz="1400" dirty="0" smtClean="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Watts = Horsepower x 745.7</a:t>
            </a:r>
          </a:p>
        </p:txBody>
      </p:sp>
      <p:grpSp>
        <p:nvGrpSpPr>
          <p:cNvPr id="30" name="Group 83"/>
          <p:cNvGrpSpPr>
            <a:grpSpLocks noChangeAspect="1"/>
          </p:cNvGrpSpPr>
          <p:nvPr/>
        </p:nvGrpSpPr>
        <p:grpSpPr bwMode="auto">
          <a:xfrm>
            <a:off x="6938704" y="1417180"/>
            <a:ext cx="470318" cy="470318"/>
            <a:chOff x="4347" y="2753"/>
            <a:chExt cx="576" cy="576"/>
          </a:xfrm>
          <a:effectLst>
            <a:outerShdw blurRad="50800" dist="76200" dir="2700000" sx="91000" sy="91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Oval 84"/>
            <p:cNvSpPr>
              <a:spLocks noChangeArrowheads="1"/>
            </p:cNvSpPr>
            <p:nvPr/>
          </p:nvSpPr>
          <p:spPr bwMode="auto">
            <a:xfrm>
              <a:off x="4347" y="2753"/>
              <a:ext cx="576" cy="576"/>
            </a:xfrm>
            <a:prstGeom prst="ellipse">
              <a:avLst/>
            </a:prstGeom>
            <a:solidFill>
              <a:srgbClr val="1E5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34" name="Freeform 85"/>
            <p:cNvSpPr>
              <a:spLocks noEditPoints="1"/>
            </p:cNvSpPr>
            <p:nvPr/>
          </p:nvSpPr>
          <p:spPr bwMode="auto">
            <a:xfrm>
              <a:off x="4502" y="2836"/>
              <a:ext cx="249" cy="459"/>
            </a:xfrm>
            <a:custGeom>
              <a:avLst/>
              <a:gdLst>
                <a:gd name="T0" fmla="*/ 42 w 109"/>
                <a:gd name="T1" fmla="*/ 186 h 201"/>
                <a:gd name="T2" fmla="*/ 24 w 109"/>
                <a:gd name="T3" fmla="*/ 164 h 201"/>
                <a:gd name="T4" fmla="*/ 17 w 109"/>
                <a:gd name="T5" fmla="*/ 128 h 201"/>
                <a:gd name="T6" fmla="*/ 30 w 109"/>
                <a:gd name="T7" fmla="*/ 120 h 201"/>
                <a:gd name="T8" fmla="*/ 39 w 109"/>
                <a:gd name="T9" fmla="*/ 73 h 201"/>
                <a:gd name="T10" fmla="*/ 52 w 109"/>
                <a:gd name="T11" fmla="*/ 111 h 201"/>
                <a:gd name="T12" fmla="*/ 75 w 109"/>
                <a:gd name="T13" fmla="*/ 117 h 201"/>
                <a:gd name="T14" fmla="*/ 83 w 109"/>
                <a:gd name="T15" fmla="*/ 124 h 201"/>
                <a:gd name="T16" fmla="*/ 97 w 109"/>
                <a:gd name="T17" fmla="*/ 137 h 201"/>
                <a:gd name="T18" fmla="*/ 92 w 109"/>
                <a:gd name="T19" fmla="*/ 181 h 201"/>
                <a:gd name="T20" fmla="*/ 87 w 109"/>
                <a:gd name="T21" fmla="*/ 193 h 201"/>
                <a:gd name="T22" fmla="*/ 87 w 109"/>
                <a:gd name="T23" fmla="*/ 172 h 201"/>
                <a:gd name="T24" fmla="*/ 90 w 109"/>
                <a:gd name="T25" fmla="*/ 136 h 201"/>
                <a:gd name="T26" fmla="*/ 77 w 109"/>
                <a:gd name="T27" fmla="*/ 129 h 201"/>
                <a:gd name="T28" fmla="*/ 66 w 109"/>
                <a:gd name="T29" fmla="*/ 123 h 201"/>
                <a:gd name="T30" fmla="*/ 57 w 109"/>
                <a:gd name="T31" fmla="*/ 117 h 201"/>
                <a:gd name="T32" fmla="*/ 50 w 109"/>
                <a:gd name="T33" fmla="*/ 121 h 201"/>
                <a:gd name="T34" fmla="*/ 45 w 109"/>
                <a:gd name="T35" fmla="*/ 106 h 201"/>
                <a:gd name="T36" fmla="*/ 36 w 109"/>
                <a:gd name="T37" fmla="*/ 84 h 201"/>
                <a:gd name="T38" fmla="*/ 37 w 109"/>
                <a:gd name="T39" fmla="*/ 135 h 201"/>
                <a:gd name="T40" fmla="*/ 32 w 109"/>
                <a:gd name="T41" fmla="*/ 138 h 201"/>
                <a:gd name="T42" fmla="*/ 24 w 109"/>
                <a:gd name="T43" fmla="*/ 125 h 201"/>
                <a:gd name="T44" fmla="*/ 28 w 109"/>
                <a:gd name="T45" fmla="*/ 155 h 201"/>
                <a:gd name="T46" fmla="*/ 38 w 109"/>
                <a:gd name="T47" fmla="*/ 168 h 201"/>
                <a:gd name="T48" fmla="*/ 49 w 109"/>
                <a:gd name="T49" fmla="*/ 197 h 201"/>
                <a:gd name="T50" fmla="*/ 100 w 109"/>
                <a:gd name="T51" fmla="*/ 0 h 201"/>
                <a:gd name="T52" fmla="*/ 0 w 109"/>
                <a:gd name="T53" fmla="*/ 133 h 201"/>
                <a:gd name="T54" fmla="*/ 12 w 109"/>
                <a:gd name="T55" fmla="*/ 127 h 201"/>
                <a:gd name="T56" fmla="*/ 8 w 109"/>
                <a:gd name="T57" fmla="*/ 11 h 201"/>
                <a:gd name="T58" fmla="*/ 100 w 109"/>
                <a:gd name="T59" fmla="*/ 126 h 201"/>
                <a:gd name="T60" fmla="*/ 102 w 109"/>
                <a:gd name="T61" fmla="*/ 141 h 201"/>
                <a:gd name="T62" fmla="*/ 100 w 109"/>
                <a:gd name="T63" fmla="*/ 0 h 201"/>
                <a:gd name="T64" fmla="*/ 83 w 109"/>
                <a:gd name="T65" fmla="*/ 56 h 201"/>
                <a:gd name="T66" fmla="*/ 70 w 109"/>
                <a:gd name="T67" fmla="*/ 73 h 201"/>
                <a:gd name="T68" fmla="*/ 49 w 109"/>
                <a:gd name="T69" fmla="*/ 68 h 201"/>
                <a:gd name="T70" fmla="*/ 30 w 109"/>
                <a:gd name="T71" fmla="*/ 69 h 201"/>
                <a:gd name="T72" fmla="*/ 24 w 109"/>
                <a:gd name="T73" fmla="*/ 63 h 201"/>
                <a:gd name="T74" fmla="*/ 59 w 109"/>
                <a:gd name="T75" fmla="*/ 44 h 201"/>
                <a:gd name="T76" fmla="*/ 60 w 109"/>
                <a:gd name="T77" fmla="*/ 50 h 201"/>
                <a:gd name="T78" fmla="*/ 42 w 109"/>
                <a:gd name="T79" fmla="*/ 61 h 201"/>
                <a:gd name="T80" fmla="*/ 64 w 109"/>
                <a:gd name="T81" fmla="*/ 63 h 201"/>
                <a:gd name="T82" fmla="*/ 80 w 109"/>
                <a:gd name="T83" fmla="*/ 53 h 201"/>
                <a:gd name="T84" fmla="*/ 93 w 109"/>
                <a:gd name="T85" fmla="*/ 50 h 201"/>
                <a:gd name="T86" fmla="*/ 24 w 109"/>
                <a:gd name="T87" fmla="*/ 66 h 201"/>
                <a:gd name="T88" fmla="*/ 24 w 109"/>
                <a:gd name="T89" fmla="*/ 73 h 201"/>
                <a:gd name="T90" fmla="*/ 52 w 109"/>
                <a:gd name="T91" fmla="*/ 61 h 201"/>
                <a:gd name="T92" fmla="*/ 45 w 109"/>
                <a:gd name="T93" fmla="*/ 60 h 201"/>
                <a:gd name="T94" fmla="*/ 49 w 109"/>
                <a:gd name="T95" fmla="*/ 65 h 201"/>
                <a:gd name="T96" fmla="*/ 70 w 109"/>
                <a:gd name="T97" fmla="*/ 63 h 201"/>
                <a:gd name="T98" fmla="*/ 66 w 109"/>
                <a:gd name="T99" fmla="*/ 66 h 201"/>
                <a:gd name="T100" fmla="*/ 73 w 109"/>
                <a:gd name="T101" fmla="*/ 66 h 201"/>
                <a:gd name="T102" fmla="*/ 86 w 109"/>
                <a:gd name="T103" fmla="*/ 46 h 201"/>
                <a:gd name="T104" fmla="*/ 86 w 109"/>
                <a:gd name="T105" fmla="*/ 53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9" h="201">
                  <a:moveTo>
                    <a:pt x="46" y="201"/>
                  </a:moveTo>
                  <a:cubicBezTo>
                    <a:pt x="44" y="201"/>
                    <a:pt x="42" y="199"/>
                    <a:pt x="42" y="19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3"/>
                    <a:pt x="37" y="176"/>
                    <a:pt x="34" y="172"/>
                  </a:cubicBezTo>
                  <a:cubicBezTo>
                    <a:pt x="32" y="171"/>
                    <a:pt x="31" y="171"/>
                    <a:pt x="30" y="170"/>
                  </a:cubicBezTo>
                  <a:cubicBezTo>
                    <a:pt x="28" y="169"/>
                    <a:pt x="26" y="167"/>
                    <a:pt x="24" y="164"/>
                  </a:cubicBezTo>
                  <a:cubicBezTo>
                    <a:pt x="24" y="163"/>
                    <a:pt x="23" y="161"/>
                    <a:pt x="22" y="159"/>
                  </a:cubicBezTo>
                  <a:cubicBezTo>
                    <a:pt x="17" y="149"/>
                    <a:pt x="15" y="145"/>
                    <a:pt x="16" y="142"/>
                  </a:cubicBezTo>
                  <a:cubicBezTo>
                    <a:pt x="16" y="140"/>
                    <a:pt x="17" y="129"/>
                    <a:pt x="17" y="128"/>
                  </a:cubicBezTo>
                  <a:cubicBezTo>
                    <a:pt x="16" y="123"/>
                    <a:pt x="18" y="121"/>
                    <a:pt x="20" y="120"/>
                  </a:cubicBezTo>
                  <a:cubicBezTo>
                    <a:pt x="22" y="118"/>
                    <a:pt x="26" y="118"/>
                    <a:pt x="29" y="119"/>
                  </a:cubicBezTo>
                  <a:cubicBezTo>
                    <a:pt x="29" y="119"/>
                    <a:pt x="30" y="120"/>
                    <a:pt x="30" y="120"/>
                  </a:cubicBezTo>
                  <a:cubicBezTo>
                    <a:pt x="30" y="113"/>
                    <a:pt x="29" y="106"/>
                    <a:pt x="29" y="104"/>
                  </a:cubicBezTo>
                  <a:cubicBezTo>
                    <a:pt x="29" y="99"/>
                    <a:pt x="29" y="85"/>
                    <a:pt x="29" y="83"/>
                  </a:cubicBezTo>
                  <a:cubicBezTo>
                    <a:pt x="30" y="78"/>
                    <a:pt x="34" y="74"/>
                    <a:pt x="39" y="73"/>
                  </a:cubicBezTo>
                  <a:cubicBezTo>
                    <a:pt x="44" y="73"/>
                    <a:pt x="48" y="76"/>
                    <a:pt x="49" y="82"/>
                  </a:cubicBezTo>
                  <a:cubicBezTo>
                    <a:pt x="50" y="83"/>
                    <a:pt x="51" y="100"/>
                    <a:pt x="52" y="106"/>
                  </a:cubicBezTo>
                  <a:cubicBezTo>
                    <a:pt x="52" y="108"/>
                    <a:pt x="52" y="109"/>
                    <a:pt x="52" y="111"/>
                  </a:cubicBezTo>
                  <a:cubicBezTo>
                    <a:pt x="54" y="110"/>
                    <a:pt x="56" y="110"/>
                    <a:pt x="58" y="110"/>
                  </a:cubicBezTo>
                  <a:cubicBezTo>
                    <a:pt x="62" y="111"/>
                    <a:pt x="65" y="113"/>
                    <a:pt x="67" y="116"/>
                  </a:cubicBezTo>
                  <a:cubicBezTo>
                    <a:pt x="69" y="116"/>
                    <a:pt x="72" y="115"/>
                    <a:pt x="75" y="117"/>
                  </a:cubicBezTo>
                  <a:cubicBezTo>
                    <a:pt x="79" y="118"/>
                    <a:pt x="81" y="122"/>
                    <a:pt x="82" y="124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2" y="124"/>
                    <a:pt x="83" y="124"/>
                    <a:pt x="83" y="124"/>
                  </a:cubicBezTo>
                  <a:cubicBezTo>
                    <a:pt x="85" y="124"/>
                    <a:pt x="88" y="124"/>
                    <a:pt x="90" y="125"/>
                  </a:cubicBezTo>
                  <a:cubicBezTo>
                    <a:pt x="96" y="127"/>
                    <a:pt x="97" y="132"/>
                    <a:pt x="97" y="135"/>
                  </a:cubicBezTo>
                  <a:cubicBezTo>
                    <a:pt x="97" y="136"/>
                    <a:pt x="97" y="137"/>
                    <a:pt x="97" y="137"/>
                  </a:cubicBezTo>
                  <a:cubicBezTo>
                    <a:pt x="98" y="141"/>
                    <a:pt x="98" y="160"/>
                    <a:pt x="97" y="167"/>
                  </a:cubicBezTo>
                  <a:cubicBezTo>
                    <a:pt x="96" y="170"/>
                    <a:pt x="95" y="173"/>
                    <a:pt x="94" y="175"/>
                  </a:cubicBezTo>
                  <a:cubicBezTo>
                    <a:pt x="93" y="177"/>
                    <a:pt x="92" y="180"/>
                    <a:pt x="92" y="181"/>
                  </a:cubicBezTo>
                  <a:cubicBezTo>
                    <a:pt x="94" y="192"/>
                    <a:pt x="94" y="192"/>
                    <a:pt x="94" y="192"/>
                  </a:cubicBezTo>
                  <a:cubicBezTo>
                    <a:pt x="94" y="193"/>
                    <a:pt x="93" y="195"/>
                    <a:pt x="91" y="196"/>
                  </a:cubicBezTo>
                  <a:cubicBezTo>
                    <a:pt x="89" y="196"/>
                    <a:pt x="87" y="195"/>
                    <a:pt x="87" y="193"/>
                  </a:cubicBezTo>
                  <a:cubicBezTo>
                    <a:pt x="85" y="182"/>
                    <a:pt x="85" y="182"/>
                    <a:pt x="85" y="182"/>
                  </a:cubicBezTo>
                  <a:cubicBezTo>
                    <a:pt x="85" y="182"/>
                    <a:pt x="85" y="181"/>
                    <a:pt x="85" y="181"/>
                  </a:cubicBezTo>
                  <a:cubicBezTo>
                    <a:pt x="85" y="178"/>
                    <a:pt x="86" y="176"/>
                    <a:pt x="87" y="172"/>
                  </a:cubicBezTo>
                  <a:cubicBezTo>
                    <a:pt x="88" y="170"/>
                    <a:pt x="89" y="168"/>
                    <a:pt x="90" y="165"/>
                  </a:cubicBezTo>
                  <a:cubicBezTo>
                    <a:pt x="92" y="160"/>
                    <a:pt x="91" y="142"/>
                    <a:pt x="91" y="139"/>
                  </a:cubicBezTo>
                  <a:cubicBezTo>
                    <a:pt x="90" y="138"/>
                    <a:pt x="90" y="137"/>
                    <a:pt x="90" y="136"/>
                  </a:cubicBezTo>
                  <a:cubicBezTo>
                    <a:pt x="90" y="133"/>
                    <a:pt x="90" y="132"/>
                    <a:pt x="87" y="131"/>
                  </a:cubicBezTo>
                  <a:cubicBezTo>
                    <a:pt x="86" y="130"/>
                    <a:pt x="84" y="130"/>
                    <a:pt x="83" y="130"/>
                  </a:cubicBezTo>
                  <a:cubicBezTo>
                    <a:pt x="81" y="130"/>
                    <a:pt x="79" y="130"/>
                    <a:pt x="77" y="129"/>
                  </a:cubicBezTo>
                  <a:cubicBezTo>
                    <a:pt x="76" y="128"/>
                    <a:pt x="76" y="127"/>
                    <a:pt x="75" y="126"/>
                  </a:cubicBezTo>
                  <a:cubicBezTo>
                    <a:pt x="75" y="125"/>
                    <a:pt x="74" y="123"/>
                    <a:pt x="73" y="123"/>
                  </a:cubicBezTo>
                  <a:cubicBezTo>
                    <a:pt x="70" y="122"/>
                    <a:pt x="67" y="123"/>
                    <a:pt x="66" y="123"/>
                  </a:cubicBezTo>
                  <a:cubicBezTo>
                    <a:pt x="65" y="124"/>
                    <a:pt x="63" y="123"/>
                    <a:pt x="62" y="121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1" y="119"/>
                    <a:pt x="59" y="117"/>
                    <a:pt x="57" y="117"/>
                  </a:cubicBezTo>
                  <a:cubicBezTo>
                    <a:pt x="54" y="117"/>
                    <a:pt x="53" y="119"/>
                    <a:pt x="53" y="119"/>
                  </a:cubicBezTo>
                  <a:cubicBezTo>
                    <a:pt x="52" y="120"/>
                    <a:pt x="51" y="121"/>
                    <a:pt x="50" y="121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8" y="121"/>
                    <a:pt x="47" y="120"/>
                    <a:pt x="47" y="119"/>
                  </a:cubicBezTo>
                  <a:cubicBezTo>
                    <a:pt x="46" y="119"/>
                    <a:pt x="46" y="117"/>
                    <a:pt x="45" y="114"/>
                  </a:cubicBezTo>
                  <a:cubicBezTo>
                    <a:pt x="45" y="112"/>
                    <a:pt x="45" y="109"/>
                    <a:pt x="45" y="106"/>
                  </a:cubicBezTo>
                  <a:cubicBezTo>
                    <a:pt x="44" y="100"/>
                    <a:pt x="43" y="84"/>
                    <a:pt x="43" y="83"/>
                  </a:cubicBezTo>
                  <a:cubicBezTo>
                    <a:pt x="42" y="80"/>
                    <a:pt x="40" y="80"/>
                    <a:pt x="39" y="80"/>
                  </a:cubicBezTo>
                  <a:cubicBezTo>
                    <a:pt x="38" y="80"/>
                    <a:pt x="36" y="81"/>
                    <a:pt x="36" y="84"/>
                  </a:cubicBezTo>
                  <a:cubicBezTo>
                    <a:pt x="36" y="85"/>
                    <a:pt x="36" y="98"/>
                    <a:pt x="36" y="103"/>
                  </a:cubicBezTo>
                  <a:cubicBezTo>
                    <a:pt x="36" y="107"/>
                    <a:pt x="37" y="121"/>
                    <a:pt x="37" y="130"/>
                  </a:cubicBezTo>
                  <a:cubicBezTo>
                    <a:pt x="37" y="132"/>
                    <a:pt x="38" y="133"/>
                    <a:pt x="37" y="135"/>
                  </a:cubicBezTo>
                  <a:cubicBezTo>
                    <a:pt x="38" y="137"/>
                    <a:pt x="38" y="137"/>
                    <a:pt x="38" y="137"/>
                  </a:cubicBezTo>
                  <a:cubicBezTo>
                    <a:pt x="38" y="139"/>
                    <a:pt x="36" y="140"/>
                    <a:pt x="34" y="141"/>
                  </a:cubicBezTo>
                  <a:cubicBezTo>
                    <a:pt x="33" y="141"/>
                    <a:pt x="32" y="140"/>
                    <a:pt x="32" y="138"/>
                  </a:cubicBezTo>
                  <a:cubicBezTo>
                    <a:pt x="32" y="138"/>
                    <a:pt x="31" y="135"/>
                    <a:pt x="30" y="131"/>
                  </a:cubicBezTo>
                  <a:cubicBezTo>
                    <a:pt x="30" y="128"/>
                    <a:pt x="28" y="126"/>
                    <a:pt x="26" y="125"/>
                  </a:cubicBezTo>
                  <a:cubicBezTo>
                    <a:pt x="25" y="125"/>
                    <a:pt x="24" y="125"/>
                    <a:pt x="24" y="125"/>
                  </a:cubicBezTo>
                  <a:cubicBezTo>
                    <a:pt x="24" y="125"/>
                    <a:pt x="24" y="126"/>
                    <a:pt x="24" y="127"/>
                  </a:cubicBezTo>
                  <a:cubicBezTo>
                    <a:pt x="24" y="129"/>
                    <a:pt x="23" y="140"/>
                    <a:pt x="22" y="144"/>
                  </a:cubicBezTo>
                  <a:cubicBezTo>
                    <a:pt x="22" y="146"/>
                    <a:pt x="26" y="153"/>
                    <a:pt x="28" y="155"/>
                  </a:cubicBezTo>
                  <a:cubicBezTo>
                    <a:pt x="29" y="158"/>
                    <a:pt x="30" y="160"/>
                    <a:pt x="31" y="161"/>
                  </a:cubicBezTo>
                  <a:cubicBezTo>
                    <a:pt x="31" y="163"/>
                    <a:pt x="32" y="163"/>
                    <a:pt x="34" y="164"/>
                  </a:cubicBezTo>
                  <a:cubicBezTo>
                    <a:pt x="35" y="165"/>
                    <a:pt x="37" y="166"/>
                    <a:pt x="38" y="168"/>
                  </a:cubicBezTo>
                  <a:cubicBezTo>
                    <a:pt x="43" y="172"/>
                    <a:pt x="47" y="180"/>
                    <a:pt x="49" y="184"/>
                  </a:cubicBezTo>
                  <a:cubicBezTo>
                    <a:pt x="49" y="184"/>
                    <a:pt x="49" y="185"/>
                    <a:pt x="49" y="185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49" y="199"/>
                    <a:pt x="48" y="201"/>
                    <a:pt x="46" y="201"/>
                  </a:cubicBezTo>
                  <a:cubicBezTo>
                    <a:pt x="46" y="201"/>
                    <a:pt x="46" y="201"/>
                    <a:pt x="46" y="201"/>
                  </a:cubicBezTo>
                  <a:moveTo>
                    <a:pt x="100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8"/>
                    <a:pt x="4" y="142"/>
                    <a:pt x="9" y="142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1" y="139"/>
                    <a:pt x="13" y="129"/>
                    <a:pt x="12" y="127"/>
                  </a:cubicBezTo>
                  <a:cubicBezTo>
                    <a:pt x="12" y="127"/>
                    <a:pt x="12" y="126"/>
                    <a:pt x="12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0" y="126"/>
                    <a:pt x="100" y="126"/>
                    <a:pt x="100" y="126"/>
                  </a:cubicBezTo>
                  <a:cubicBezTo>
                    <a:pt x="102" y="130"/>
                    <a:pt x="101" y="133"/>
                    <a:pt x="102" y="135"/>
                  </a:cubicBezTo>
                  <a:cubicBezTo>
                    <a:pt x="102" y="136"/>
                    <a:pt x="102" y="137"/>
                    <a:pt x="102" y="137"/>
                  </a:cubicBezTo>
                  <a:cubicBezTo>
                    <a:pt x="102" y="138"/>
                    <a:pt x="102" y="139"/>
                    <a:pt x="102" y="141"/>
                  </a:cubicBezTo>
                  <a:cubicBezTo>
                    <a:pt x="105" y="141"/>
                    <a:pt x="109" y="137"/>
                    <a:pt x="109" y="133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4"/>
                    <a:pt x="105" y="0"/>
                    <a:pt x="100" y="0"/>
                  </a:cubicBezTo>
                  <a:moveTo>
                    <a:pt x="93" y="50"/>
                  </a:moveTo>
                  <a:cubicBezTo>
                    <a:pt x="93" y="53"/>
                    <a:pt x="90" y="56"/>
                    <a:pt x="86" y="56"/>
                  </a:cubicBezTo>
                  <a:cubicBezTo>
                    <a:pt x="85" y="56"/>
                    <a:pt x="84" y="56"/>
                    <a:pt x="83" y="56"/>
                  </a:cubicBezTo>
                  <a:cubicBezTo>
                    <a:pt x="76" y="64"/>
                    <a:pt x="76" y="64"/>
                    <a:pt x="76" y="64"/>
                  </a:cubicBezTo>
                  <a:cubicBezTo>
                    <a:pt x="76" y="64"/>
                    <a:pt x="76" y="65"/>
                    <a:pt x="76" y="66"/>
                  </a:cubicBezTo>
                  <a:cubicBezTo>
                    <a:pt x="76" y="70"/>
                    <a:pt x="73" y="73"/>
                    <a:pt x="70" y="73"/>
                  </a:cubicBezTo>
                  <a:cubicBezTo>
                    <a:pt x="66" y="73"/>
                    <a:pt x="63" y="70"/>
                    <a:pt x="63" y="67"/>
                  </a:cubicBezTo>
                  <a:cubicBezTo>
                    <a:pt x="54" y="65"/>
                    <a:pt x="54" y="65"/>
                    <a:pt x="54" y="65"/>
                  </a:cubicBezTo>
                  <a:cubicBezTo>
                    <a:pt x="53" y="66"/>
                    <a:pt x="51" y="68"/>
                    <a:pt x="49" y="68"/>
                  </a:cubicBezTo>
                  <a:cubicBezTo>
                    <a:pt x="46" y="68"/>
                    <a:pt x="44" y="67"/>
                    <a:pt x="43" y="65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73"/>
                    <a:pt x="27" y="76"/>
                    <a:pt x="24" y="76"/>
                  </a:cubicBezTo>
                  <a:cubicBezTo>
                    <a:pt x="20" y="76"/>
                    <a:pt x="17" y="73"/>
                    <a:pt x="17" y="69"/>
                  </a:cubicBezTo>
                  <a:cubicBezTo>
                    <a:pt x="17" y="66"/>
                    <a:pt x="20" y="63"/>
                    <a:pt x="24" y="63"/>
                  </a:cubicBezTo>
                  <a:cubicBezTo>
                    <a:pt x="24" y="63"/>
                    <a:pt x="25" y="63"/>
                    <a:pt x="25" y="63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7"/>
                    <a:pt x="45" y="54"/>
                    <a:pt x="49" y="54"/>
                  </a:cubicBezTo>
                  <a:cubicBezTo>
                    <a:pt x="52" y="54"/>
                    <a:pt x="55" y="57"/>
                    <a:pt x="55" y="60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5" y="61"/>
                    <a:pt x="67" y="60"/>
                    <a:pt x="70" y="60"/>
                  </a:cubicBezTo>
                  <a:cubicBezTo>
                    <a:pt x="71" y="60"/>
                    <a:pt x="72" y="60"/>
                    <a:pt x="72" y="60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80" y="52"/>
                    <a:pt x="79" y="51"/>
                    <a:pt x="79" y="50"/>
                  </a:cubicBezTo>
                  <a:cubicBezTo>
                    <a:pt x="79" y="46"/>
                    <a:pt x="82" y="43"/>
                    <a:pt x="86" y="43"/>
                  </a:cubicBezTo>
                  <a:cubicBezTo>
                    <a:pt x="90" y="43"/>
                    <a:pt x="93" y="46"/>
                    <a:pt x="93" y="50"/>
                  </a:cubicBezTo>
                  <a:moveTo>
                    <a:pt x="27" y="70"/>
                  </a:moveTo>
                  <a:cubicBezTo>
                    <a:pt x="27" y="70"/>
                    <a:pt x="27" y="69"/>
                    <a:pt x="27" y="69"/>
                  </a:cubicBezTo>
                  <a:cubicBezTo>
                    <a:pt x="27" y="67"/>
                    <a:pt x="26" y="66"/>
                    <a:pt x="24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7"/>
                    <a:pt x="20" y="69"/>
                  </a:cubicBezTo>
                  <a:cubicBezTo>
                    <a:pt x="20" y="71"/>
                    <a:pt x="22" y="73"/>
                    <a:pt x="24" y="73"/>
                  </a:cubicBezTo>
                  <a:cubicBezTo>
                    <a:pt x="25" y="73"/>
                    <a:pt x="27" y="72"/>
                    <a:pt x="27" y="70"/>
                  </a:cubicBezTo>
                  <a:moveTo>
                    <a:pt x="51" y="64"/>
                  </a:moveTo>
                  <a:cubicBezTo>
                    <a:pt x="52" y="63"/>
                    <a:pt x="52" y="62"/>
                    <a:pt x="52" y="61"/>
                  </a:cubicBezTo>
                  <a:cubicBezTo>
                    <a:pt x="52" y="60"/>
                    <a:pt x="52" y="60"/>
                    <a:pt x="52" y="59"/>
                  </a:cubicBezTo>
                  <a:cubicBezTo>
                    <a:pt x="51" y="58"/>
                    <a:pt x="50" y="57"/>
                    <a:pt x="49" y="57"/>
                  </a:cubicBezTo>
                  <a:cubicBezTo>
                    <a:pt x="47" y="57"/>
                    <a:pt x="46" y="58"/>
                    <a:pt x="45" y="60"/>
                  </a:cubicBezTo>
                  <a:cubicBezTo>
                    <a:pt x="45" y="60"/>
                    <a:pt x="45" y="60"/>
                    <a:pt x="45" y="61"/>
                  </a:cubicBezTo>
                  <a:cubicBezTo>
                    <a:pt x="45" y="62"/>
                    <a:pt x="45" y="63"/>
                    <a:pt x="46" y="64"/>
                  </a:cubicBezTo>
                  <a:cubicBezTo>
                    <a:pt x="47" y="64"/>
                    <a:pt x="48" y="65"/>
                    <a:pt x="49" y="65"/>
                  </a:cubicBezTo>
                  <a:cubicBezTo>
                    <a:pt x="49" y="65"/>
                    <a:pt x="50" y="64"/>
                    <a:pt x="51" y="64"/>
                  </a:cubicBezTo>
                  <a:moveTo>
                    <a:pt x="73" y="66"/>
                  </a:moveTo>
                  <a:cubicBezTo>
                    <a:pt x="73" y="64"/>
                    <a:pt x="72" y="63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69" y="63"/>
                    <a:pt x="68" y="63"/>
                    <a:pt x="67" y="64"/>
                  </a:cubicBezTo>
                  <a:cubicBezTo>
                    <a:pt x="67" y="64"/>
                    <a:pt x="66" y="65"/>
                    <a:pt x="66" y="66"/>
                  </a:cubicBezTo>
                  <a:cubicBezTo>
                    <a:pt x="66" y="67"/>
                    <a:pt x="66" y="67"/>
                    <a:pt x="66" y="68"/>
                  </a:cubicBezTo>
                  <a:cubicBezTo>
                    <a:pt x="67" y="69"/>
                    <a:pt x="68" y="70"/>
                    <a:pt x="70" y="70"/>
                  </a:cubicBezTo>
                  <a:cubicBezTo>
                    <a:pt x="72" y="70"/>
                    <a:pt x="73" y="68"/>
                    <a:pt x="73" y="66"/>
                  </a:cubicBezTo>
                  <a:cubicBezTo>
                    <a:pt x="73" y="66"/>
                    <a:pt x="73" y="66"/>
                    <a:pt x="73" y="66"/>
                  </a:cubicBezTo>
                  <a:moveTo>
                    <a:pt x="90" y="50"/>
                  </a:moveTo>
                  <a:cubicBezTo>
                    <a:pt x="90" y="48"/>
                    <a:pt x="88" y="46"/>
                    <a:pt x="86" y="46"/>
                  </a:cubicBezTo>
                  <a:cubicBezTo>
                    <a:pt x="84" y="46"/>
                    <a:pt x="82" y="48"/>
                    <a:pt x="82" y="50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3" y="52"/>
                    <a:pt x="84" y="53"/>
                    <a:pt x="86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8" y="53"/>
                    <a:pt x="90" y="52"/>
                    <a:pt x="90" y="5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35" name="Freeform 86"/>
            <p:cNvSpPr>
              <a:spLocks/>
            </p:cNvSpPr>
            <p:nvPr/>
          </p:nvSpPr>
          <p:spPr bwMode="auto">
            <a:xfrm>
              <a:off x="4680" y="2877"/>
              <a:ext cx="30" cy="30"/>
            </a:xfrm>
            <a:custGeom>
              <a:avLst/>
              <a:gdLst>
                <a:gd name="T0" fmla="*/ 30 w 30"/>
                <a:gd name="T1" fmla="*/ 30 h 30"/>
                <a:gd name="T2" fmla="*/ 0 w 30"/>
                <a:gd name="T3" fmla="*/ 0 h 30"/>
                <a:gd name="T4" fmla="*/ 30 w 30"/>
                <a:gd name="T5" fmla="*/ 0 h 30"/>
                <a:gd name="T6" fmla="*/ 30 w 30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0">
                  <a:moveTo>
                    <a:pt x="30" y="3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</p:grpSp>
      <p:grpSp>
        <p:nvGrpSpPr>
          <p:cNvPr id="36" name="Group 44"/>
          <p:cNvGrpSpPr>
            <a:grpSpLocks noChangeAspect="1"/>
          </p:cNvGrpSpPr>
          <p:nvPr/>
        </p:nvGrpSpPr>
        <p:grpSpPr bwMode="auto">
          <a:xfrm>
            <a:off x="6938704" y="2529072"/>
            <a:ext cx="470318" cy="471099"/>
            <a:chOff x="4879" y="403"/>
            <a:chExt cx="602" cy="603"/>
          </a:xfrm>
          <a:effectLst>
            <a:outerShdw blurRad="50800" dist="76200" dir="2700000" sx="91000" sy="91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Oval 45"/>
            <p:cNvSpPr>
              <a:spLocks noChangeArrowheads="1"/>
            </p:cNvSpPr>
            <p:nvPr/>
          </p:nvSpPr>
          <p:spPr bwMode="auto">
            <a:xfrm>
              <a:off x="4879" y="403"/>
              <a:ext cx="602" cy="603"/>
            </a:xfrm>
            <a:prstGeom prst="ellipse">
              <a:avLst/>
            </a:prstGeom>
            <a:solidFill>
              <a:srgbClr val="1E5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38" name="Freeform 46"/>
            <p:cNvSpPr>
              <a:spLocks noEditPoints="1"/>
            </p:cNvSpPr>
            <p:nvPr/>
          </p:nvSpPr>
          <p:spPr bwMode="auto">
            <a:xfrm>
              <a:off x="4912" y="580"/>
              <a:ext cx="530" cy="285"/>
            </a:xfrm>
            <a:custGeom>
              <a:avLst/>
              <a:gdLst>
                <a:gd name="T0" fmla="*/ 174 w 222"/>
                <a:gd name="T1" fmla="*/ 65 h 119"/>
                <a:gd name="T2" fmla="*/ 172 w 222"/>
                <a:gd name="T3" fmla="*/ 62 h 119"/>
                <a:gd name="T4" fmla="*/ 169 w 222"/>
                <a:gd name="T5" fmla="*/ 58 h 119"/>
                <a:gd name="T6" fmla="*/ 120 w 222"/>
                <a:gd name="T7" fmla="*/ 27 h 119"/>
                <a:gd name="T8" fmla="*/ 102 w 222"/>
                <a:gd name="T9" fmla="*/ 35 h 119"/>
                <a:gd name="T10" fmla="*/ 95 w 222"/>
                <a:gd name="T11" fmla="*/ 42 h 119"/>
                <a:gd name="T12" fmla="*/ 92 w 222"/>
                <a:gd name="T13" fmla="*/ 21 h 119"/>
                <a:gd name="T14" fmla="*/ 120 w 222"/>
                <a:gd name="T15" fmla="*/ 10 h 119"/>
                <a:gd name="T16" fmla="*/ 151 w 222"/>
                <a:gd name="T17" fmla="*/ 27 h 119"/>
                <a:gd name="T18" fmla="*/ 202 w 222"/>
                <a:gd name="T19" fmla="*/ 1 h 119"/>
                <a:gd name="T20" fmla="*/ 114 w 222"/>
                <a:gd name="T21" fmla="*/ 2 h 119"/>
                <a:gd name="T22" fmla="*/ 85 w 222"/>
                <a:gd name="T23" fmla="*/ 15 h 119"/>
                <a:gd name="T24" fmla="*/ 20 w 222"/>
                <a:gd name="T25" fmla="*/ 1 h 119"/>
                <a:gd name="T26" fmla="*/ 72 w 222"/>
                <a:gd name="T27" fmla="*/ 30 h 119"/>
                <a:gd name="T28" fmla="*/ 84 w 222"/>
                <a:gd name="T29" fmla="*/ 25 h 119"/>
                <a:gd name="T30" fmla="*/ 84 w 222"/>
                <a:gd name="T31" fmla="*/ 39 h 119"/>
                <a:gd name="T32" fmla="*/ 84 w 222"/>
                <a:gd name="T33" fmla="*/ 41 h 119"/>
                <a:gd name="T34" fmla="*/ 107 w 222"/>
                <a:gd name="T35" fmla="*/ 42 h 119"/>
                <a:gd name="T36" fmla="*/ 109 w 222"/>
                <a:gd name="T37" fmla="*/ 39 h 119"/>
                <a:gd name="T38" fmla="*/ 110 w 222"/>
                <a:gd name="T39" fmla="*/ 36 h 119"/>
                <a:gd name="T40" fmla="*/ 116 w 222"/>
                <a:gd name="T41" fmla="*/ 38 h 119"/>
                <a:gd name="T42" fmla="*/ 158 w 222"/>
                <a:gd name="T43" fmla="*/ 59 h 119"/>
                <a:gd name="T44" fmla="*/ 160 w 222"/>
                <a:gd name="T45" fmla="*/ 59 h 119"/>
                <a:gd name="T46" fmla="*/ 163 w 222"/>
                <a:gd name="T47" fmla="*/ 63 h 119"/>
                <a:gd name="T48" fmla="*/ 171 w 222"/>
                <a:gd name="T49" fmla="*/ 73 h 119"/>
                <a:gd name="T50" fmla="*/ 159 w 222"/>
                <a:gd name="T51" fmla="*/ 78 h 119"/>
                <a:gd name="T52" fmla="*/ 146 w 222"/>
                <a:gd name="T53" fmla="*/ 84 h 119"/>
                <a:gd name="T54" fmla="*/ 136 w 222"/>
                <a:gd name="T55" fmla="*/ 95 h 119"/>
                <a:gd name="T56" fmla="*/ 127 w 222"/>
                <a:gd name="T57" fmla="*/ 102 h 119"/>
                <a:gd name="T58" fmla="*/ 112 w 222"/>
                <a:gd name="T59" fmla="*/ 109 h 119"/>
                <a:gd name="T60" fmla="*/ 109 w 222"/>
                <a:gd name="T61" fmla="*/ 83 h 119"/>
                <a:gd name="T62" fmla="*/ 83 w 222"/>
                <a:gd name="T63" fmla="*/ 66 h 119"/>
                <a:gd name="T64" fmla="*/ 58 w 222"/>
                <a:gd name="T65" fmla="*/ 60 h 119"/>
                <a:gd name="T66" fmla="*/ 41 w 222"/>
                <a:gd name="T67" fmla="*/ 62 h 119"/>
                <a:gd name="T68" fmla="*/ 38 w 222"/>
                <a:gd name="T69" fmla="*/ 69 h 119"/>
                <a:gd name="T70" fmla="*/ 61 w 222"/>
                <a:gd name="T71" fmla="*/ 87 h 119"/>
                <a:gd name="T72" fmla="*/ 74 w 222"/>
                <a:gd name="T73" fmla="*/ 102 h 119"/>
                <a:gd name="T74" fmla="*/ 93 w 222"/>
                <a:gd name="T75" fmla="*/ 117 h 119"/>
                <a:gd name="T76" fmla="*/ 115 w 222"/>
                <a:gd name="T77" fmla="*/ 117 h 119"/>
                <a:gd name="T78" fmla="*/ 141 w 222"/>
                <a:gd name="T79" fmla="*/ 104 h 119"/>
                <a:gd name="T80" fmla="*/ 154 w 222"/>
                <a:gd name="T81" fmla="*/ 84 h 119"/>
                <a:gd name="T82" fmla="*/ 173 w 222"/>
                <a:gd name="T83" fmla="*/ 88 h 119"/>
                <a:gd name="T84" fmla="*/ 221 w 222"/>
                <a:gd name="T85" fmla="*/ 58 h 119"/>
                <a:gd name="T86" fmla="*/ 59 w 222"/>
                <a:gd name="T87" fmla="*/ 79 h 119"/>
                <a:gd name="T88" fmla="*/ 58 w 222"/>
                <a:gd name="T89" fmla="*/ 67 h 119"/>
                <a:gd name="T90" fmla="*/ 94 w 222"/>
                <a:gd name="T91" fmla="*/ 104 h 119"/>
                <a:gd name="T92" fmla="*/ 81 w 222"/>
                <a:gd name="T93" fmla="*/ 97 h 119"/>
                <a:gd name="T94" fmla="*/ 68 w 222"/>
                <a:gd name="T95" fmla="*/ 90 h 119"/>
                <a:gd name="T96" fmla="*/ 83 w 222"/>
                <a:gd name="T97" fmla="*/ 74 h 119"/>
                <a:gd name="T98" fmla="*/ 96 w 222"/>
                <a:gd name="T99" fmla="*/ 78 h 119"/>
                <a:gd name="T100" fmla="*/ 105 w 222"/>
                <a:gd name="T101" fmla="*/ 91 h 119"/>
                <a:gd name="T102" fmla="*/ 107 w 222"/>
                <a:gd name="T103" fmla="*/ 102 h 119"/>
                <a:gd name="T104" fmla="*/ 100 w 222"/>
                <a:gd name="T105" fmla="*/ 11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2" h="119">
                  <a:moveTo>
                    <a:pt x="221" y="58"/>
                  </a:moveTo>
                  <a:cubicBezTo>
                    <a:pt x="221" y="56"/>
                    <a:pt x="219" y="55"/>
                    <a:pt x="217" y="55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5"/>
                    <a:pt x="175" y="65"/>
                    <a:pt x="174" y="65"/>
                  </a:cubicBezTo>
                  <a:cubicBezTo>
                    <a:pt x="174" y="65"/>
                    <a:pt x="174" y="65"/>
                    <a:pt x="174" y="65"/>
                  </a:cubicBezTo>
                  <a:cubicBezTo>
                    <a:pt x="174" y="64"/>
                    <a:pt x="174" y="64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2" y="62"/>
                    <a:pt x="172" y="62"/>
                  </a:cubicBezTo>
                  <a:cubicBezTo>
                    <a:pt x="172" y="62"/>
                    <a:pt x="172" y="61"/>
                    <a:pt x="172" y="61"/>
                  </a:cubicBezTo>
                  <a:cubicBezTo>
                    <a:pt x="171" y="61"/>
                    <a:pt x="171" y="60"/>
                    <a:pt x="171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59"/>
                    <a:pt x="169" y="59"/>
                    <a:pt x="169" y="58"/>
                  </a:cubicBezTo>
                  <a:cubicBezTo>
                    <a:pt x="168" y="57"/>
                    <a:pt x="167" y="56"/>
                    <a:pt x="166" y="55"/>
                  </a:cubicBezTo>
                  <a:cubicBezTo>
                    <a:pt x="164" y="53"/>
                    <a:pt x="160" y="51"/>
                    <a:pt x="160" y="50"/>
                  </a:cubicBezTo>
                  <a:cubicBezTo>
                    <a:pt x="121" y="31"/>
                    <a:pt x="121" y="31"/>
                    <a:pt x="121" y="31"/>
                  </a:cubicBezTo>
                  <a:cubicBezTo>
                    <a:pt x="120" y="27"/>
                    <a:pt x="120" y="27"/>
                    <a:pt x="120" y="27"/>
                  </a:cubicBezTo>
                  <a:cubicBezTo>
                    <a:pt x="119" y="25"/>
                    <a:pt x="118" y="24"/>
                    <a:pt x="116" y="24"/>
                  </a:cubicBezTo>
                  <a:cubicBezTo>
                    <a:pt x="115" y="24"/>
                    <a:pt x="112" y="25"/>
                    <a:pt x="109" y="26"/>
                  </a:cubicBezTo>
                  <a:cubicBezTo>
                    <a:pt x="108" y="26"/>
                    <a:pt x="108" y="26"/>
                    <a:pt x="107" y="27"/>
                  </a:cubicBezTo>
                  <a:cubicBezTo>
                    <a:pt x="105" y="29"/>
                    <a:pt x="103" y="32"/>
                    <a:pt x="102" y="35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0" y="38"/>
                    <a:pt x="100" y="39"/>
                    <a:pt x="100" y="39"/>
                  </a:cubicBezTo>
                  <a:cubicBezTo>
                    <a:pt x="99" y="41"/>
                    <a:pt x="98" y="41"/>
                    <a:pt x="95" y="42"/>
                  </a:cubicBezTo>
                  <a:cubicBezTo>
                    <a:pt x="95" y="42"/>
                    <a:pt x="95" y="42"/>
                    <a:pt x="94" y="42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3" y="42"/>
                    <a:pt x="92" y="42"/>
                    <a:pt x="92" y="41"/>
                  </a:cubicBezTo>
                  <a:cubicBezTo>
                    <a:pt x="92" y="38"/>
                    <a:pt x="92" y="24"/>
                    <a:pt x="92" y="21"/>
                  </a:cubicBezTo>
                  <a:cubicBezTo>
                    <a:pt x="92" y="21"/>
                    <a:pt x="92" y="21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5" y="19"/>
                    <a:pt x="114" y="10"/>
                    <a:pt x="117" y="9"/>
                  </a:cubicBezTo>
                  <a:cubicBezTo>
                    <a:pt x="118" y="8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ubicBezTo>
                    <a:pt x="132" y="16"/>
                    <a:pt x="145" y="22"/>
                    <a:pt x="147" y="23"/>
                  </a:cubicBezTo>
                  <a:cubicBezTo>
                    <a:pt x="148" y="24"/>
                    <a:pt x="150" y="26"/>
                    <a:pt x="151" y="27"/>
                  </a:cubicBezTo>
                  <a:cubicBezTo>
                    <a:pt x="152" y="29"/>
                    <a:pt x="154" y="29"/>
                    <a:pt x="156" y="28"/>
                  </a:cubicBezTo>
                  <a:cubicBezTo>
                    <a:pt x="205" y="9"/>
                    <a:pt x="205" y="9"/>
                    <a:pt x="205" y="9"/>
                  </a:cubicBezTo>
                  <a:cubicBezTo>
                    <a:pt x="207" y="8"/>
                    <a:pt x="208" y="6"/>
                    <a:pt x="207" y="4"/>
                  </a:cubicBezTo>
                  <a:cubicBezTo>
                    <a:pt x="207" y="2"/>
                    <a:pt x="204" y="1"/>
                    <a:pt x="202" y="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4" y="19"/>
                    <a:pt x="153" y="18"/>
                    <a:pt x="152" y="17"/>
                  </a:cubicBezTo>
                  <a:cubicBezTo>
                    <a:pt x="152" y="17"/>
                    <a:pt x="150" y="16"/>
                    <a:pt x="124" y="3"/>
                  </a:cubicBezTo>
                  <a:cubicBezTo>
                    <a:pt x="122" y="2"/>
                    <a:pt x="118" y="0"/>
                    <a:pt x="114" y="2"/>
                  </a:cubicBezTo>
                  <a:cubicBezTo>
                    <a:pt x="110" y="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8" y="13"/>
                    <a:pt x="87" y="14"/>
                    <a:pt x="86" y="15"/>
                  </a:cubicBezTo>
                  <a:cubicBezTo>
                    <a:pt x="86" y="15"/>
                    <a:pt x="85" y="15"/>
                    <a:pt x="85" y="15"/>
                  </a:cubicBezTo>
                  <a:cubicBezTo>
                    <a:pt x="84" y="16"/>
                    <a:pt x="78" y="19"/>
                    <a:pt x="75" y="21"/>
                  </a:cubicBezTo>
                  <a:cubicBezTo>
                    <a:pt x="74" y="21"/>
                    <a:pt x="73" y="22"/>
                    <a:pt x="71" y="22"/>
                  </a:cubicBezTo>
                  <a:cubicBezTo>
                    <a:pt x="69" y="22"/>
                    <a:pt x="60" y="19"/>
                    <a:pt x="57" y="18"/>
                  </a:cubicBezTo>
                  <a:cubicBezTo>
                    <a:pt x="55" y="17"/>
                    <a:pt x="33" y="7"/>
                    <a:pt x="20" y="1"/>
                  </a:cubicBezTo>
                  <a:cubicBezTo>
                    <a:pt x="18" y="0"/>
                    <a:pt x="16" y="1"/>
                    <a:pt x="15" y="3"/>
                  </a:cubicBezTo>
                  <a:cubicBezTo>
                    <a:pt x="14" y="5"/>
                    <a:pt x="15" y="8"/>
                    <a:pt x="17" y="8"/>
                  </a:cubicBezTo>
                  <a:cubicBezTo>
                    <a:pt x="20" y="10"/>
                    <a:pt x="51" y="24"/>
                    <a:pt x="54" y="25"/>
                  </a:cubicBezTo>
                  <a:cubicBezTo>
                    <a:pt x="54" y="25"/>
                    <a:pt x="68" y="30"/>
                    <a:pt x="72" y="30"/>
                  </a:cubicBezTo>
                  <a:cubicBezTo>
                    <a:pt x="74" y="29"/>
                    <a:pt x="77" y="29"/>
                    <a:pt x="80" y="27"/>
                  </a:cubicBezTo>
                  <a:cubicBezTo>
                    <a:pt x="81" y="26"/>
                    <a:pt x="82" y="25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30"/>
                    <a:pt x="84" y="35"/>
                    <a:pt x="84" y="38"/>
                  </a:cubicBezTo>
                  <a:cubicBezTo>
                    <a:pt x="84" y="38"/>
                    <a:pt x="84" y="39"/>
                    <a:pt x="84" y="39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84" y="39"/>
                    <a:pt x="84" y="40"/>
                    <a:pt x="84" y="40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1"/>
                    <a:pt x="84" y="41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5" y="45"/>
                    <a:pt x="87" y="50"/>
                    <a:pt x="96" y="49"/>
                  </a:cubicBezTo>
                  <a:cubicBezTo>
                    <a:pt x="103" y="49"/>
                    <a:pt x="106" y="45"/>
                    <a:pt x="107" y="42"/>
                  </a:cubicBezTo>
                  <a:cubicBezTo>
                    <a:pt x="107" y="42"/>
                    <a:pt x="108" y="41"/>
                    <a:pt x="108" y="41"/>
                  </a:cubicBezTo>
                  <a:cubicBezTo>
                    <a:pt x="108" y="41"/>
                    <a:pt x="108" y="41"/>
                    <a:pt x="108" y="41"/>
                  </a:cubicBezTo>
                  <a:cubicBezTo>
                    <a:pt x="108" y="39"/>
                    <a:pt x="108" y="39"/>
                    <a:pt x="108" y="39"/>
                  </a:cubicBezTo>
                  <a:cubicBezTo>
                    <a:pt x="108" y="39"/>
                    <a:pt x="109" y="39"/>
                    <a:pt x="109" y="39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9" y="38"/>
                    <a:pt x="109" y="38"/>
                    <a:pt x="109" y="37"/>
                  </a:cubicBezTo>
                  <a:cubicBezTo>
                    <a:pt x="109" y="37"/>
                    <a:pt x="109" y="37"/>
                    <a:pt x="109" y="37"/>
                  </a:cubicBezTo>
                  <a:cubicBezTo>
                    <a:pt x="109" y="37"/>
                    <a:pt x="110" y="37"/>
                    <a:pt x="110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36"/>
                    <a:pt x="110" y="35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56" y="57"/>
                    <a:pt x="156" y="57"/>
                    <a:pt x="156" y="57"/>
                  </a:cubicBezTo>
                  <a:cubicBezTo>
                    <a:pt x="156" y="57"/>
                    <a:pt x="156" y="57"/>
                    <a:pt x="157" y="57"/>
                  </a:cubicBezTo>
                  <a:cubicBezTo>
                    <a:pt x="157" y="58"/>
                    <a:pt x="158" y="58"/>
                    <a:pt x="158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59"/>
                    <a:pt x="159" y="59"/>
                    <a:pt x="159" y="59"/>
                  </a:cubicBezTo>
                  <a:cubicBezTo>
                    <a:pt x="159" y="59"/>
                    <a:pt x="159" y="59"/>
                    <a:pt x="160" y="59"/>
                  </a:cubicBezTo>
                  <a:cubicBezTo>
                    <a:pt x="160" y="59"/>
                    <a:pt x="160" y="59"/>
                    <a:pt x="160" y="60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61"/>
                    <a:pt x="162" y="62"/>
                    <a:pt x="163" y="63"/>
                  </a:cubicBezTo>
                  <a:cubicBezTo>
                    <a:pt x="164" y="65"/>
                    <a:pt x="165" y="66"/>
                    <a:pt x="166" y="67"/>
                  </a:cubicBezTo>
                  <a:cubicBezTo>
                    <a:pt x="167" y="67"/>
                    <a:pt x="167" y="68"/>
                    <a:pt x="167" y="69"/>
                  </a:cubicBezTo>
                  <a:cubicBezTo>
                    <a:pt x="169" y="70"/>
                    <a:pt x="170" y="72"/>
                    <a:pt x="171" y="73"/>
                  </a:cubicBezTo>
                  <a:cubicBezTo>
                    <a:pt x="171" y="73"/>
                    <a:pt x="171" y="73"/>
                    <a:pt x="171" y="73"/>
                  </a:cubicBezTo>
                  <a:cubicBezTo>
                    <a:pt x="171" y="75"/>
                    <a:pt x="171" y="76"/>
                    <a:pt x="171" y="76"/>
                  </a:cubicBezTo>
                  <a:cubicBezTo>
                    <a:pt x="171" y="78"/>
                    <a:pt x="170" y="80"/>
                    <a:pt x="169" y="81"/>
                  </a:cubicBezTo>
                  <a:cubicBezTo>
                    <a:pt x="168" y="82"/>
                    <a:pt x="167" y="82"/>
                    <a:pt x="166" y="82"/>
                  </a:cubicBezTo>
                  <a:cubicBezTo>
                    <a:pt x="165" y="82"/>
                    <a:pt x="163" y="82"/>
                    <a:pt x="159" y="78"/>
                  </a:cubicBezTo>
                  <a:cubicBezTo>
                    <a:pt x="155" y="75"/>
                    <a:pt x="151" y="71"/>
                    <a:pt x="151" y="71"/>
                  </a:cubicBezTo>
                  <a:cubicBezTo>
                    <a:pt x="151" y="71"/>
                    <a:pt x="148" y="67"/>
                    <a:pt x="146" y="69"/>
                  </a:cubicBezTo>
                  <a:cubicBezTo>
                    <a:pt x="143" y="70"/>
                    <a:pt x="144" y="75"/>
                    <a:pt x="144" y="75"/>
                  </a:cubicBezTo>
                  <a:cubicBezTo>
                    <a:pt x="144" y="75"/>
                    <a:pt x="145" y="79"/>
                    <a:pt x="146" y="84"/>
                  </a:cubicBezTo>
                  <a:cubicBezTo>
                    <a:pt x="146" y="89"/>
                    <a:pt x="147" y="92"/>
                    <a:pt x="147" y="93"/>
                  </a:cubicBezTo>
                  <a:cubicBezTo>
                    <a:pt x="147" y="94"/>
                    <a:pt x="146" y="95"/>
                    <a:pt x="145" y="95"/>
                  </a:cubicBezTo>
                  <a:cubicBezTo>
                    <a:pt x="143" y="96"/>
                    <a:pt x="141" y="96"/>
                    <a:pt x="140" y="96"/>
                  </a:cubicBezTo>
                  <a:cubicBezTo>
                    <a:pt x="139" y="95"/>
                    <a:pt x="137" y="95"/>
                    <a:pt x="136" y="95"/>
                  </a:cubicBezTo>
                  <a:cubicBezTo>
                    <a:pt x="134" y="97"/>
                    <a:pt x="134" y="99"/>
                    <a:pt x="133" y="100"/>
                  </a:cubicBezTo>
                  <a:cubicBezTo>
                    <a:pt x="133" y="101"/>
                    <a:pt x="133" y="102"/>
                    <a:pt x="132" y="103"/>
                  </a:cubicBezTo>
                  <a:cubicBezTo>
                    <a:pt x="130" y="104"/>
                    <a:pt x="129" y="104"/>
                    <a:pt x="127" y="103"/>
                  </a:cubicBezTo>
                  <a:cubicBezTo>
                    <a:pt x="127" y="102"/>
                    <a:pt x="127" y="102"/>
                    <a:pt x="127" y="102"/>
                  </a:cubicBezTo>
                  <a:cubicBezTo>
                    <a:pt x="126" y="102"/>
                    <a:pt x="124" y="102"/>
                    <a:pt x="123" y="102"/>
                  </a:cubicBezTo>
                  <a:cubicBezTo>
                    <a:pt x="122" y="103"/>
                    <a:pt x="121" y="104"/>
                    <a:pt x="121" y="105"/>
                  </a:cubicBezTo>
                  <a:cubicBezTo>
                    <a:pt x="121" y="105"/>
                    <a:pt x="120" y="107"/>
                    <a:pt x="120" y="108"/>
                  </a:cubicBezTo>
                  <a:cubicBezTo>
                    <a:pt x="119" y="109"/>
                    <a:pt x="115" y="110"/>
                    <a:pt x="112" y="109"/>
                  </a:cubicBezTo>
                  <a:cubicBezTo>
                    <a:pt x="113" y="107"/>
                    <a:pt x="114" y="105"/>
                    <a:pt x="114" y="105"/>
                  </a:cubicBezTo>
                  <a:cubicBezTo>
                    <a:pt x="114" y="104"/>
                    <a:pt x="115" y="103"/>
                    <a:pt x="115" y="102"/>
                  </a:cubicBezTo>
                  <a:cubicBezTo>
                    <a:pt x="117" y="98"/>
                    <a:pt x="119" y="92"/>
                    <a:pt x="115" y="88"/>
                  </a:cubicBezTo>
                  <a:cubicBezTo>
                    <a:pt x="113" y="85"/>
                    <a:pt x="111" y="84"/>
                    <a:pt x="109" y="83"/>
                  </a:cubicBezTo>
                  <a:cubicBezTo>
                    <a:pt x="109" y="80"/>
                    <a:pt x="108" y="76"/>
                    <a:pt x="105" y="73"/>
                  </a:cubicBezTo>
                  <a:cubicBezTo>
                    <a:pt x="102" y="71"/>
                    <a:pt x="99" y="70"/>
                    <a:pt x="96" y="70"/>
                  </a:cubicBezTo>
                  <a:cubicBezTo>
                    <a:pt x="94" y="70"/>
                    <a:pt x="93" y="70"/>
                    <a:pt x="92" y="70"/>
                  </a:cubicBezTo>
                  <a:cubicBezTo>
                    <a:pt x="90" y="68"/>
                    <a:pt x="86" y="66"/>
                    <a:pt x="83" y="66"/>
                  </a:cubicBezTo>
                  <a:cubicBezTo>
                    <a:pt x="81" y="66"/>
                    <a:pt x="80" y="67"/>
                    <a:pt x="78" y="67"/>
                  </a:cubicBezTo>
                  <a:cubicBezTo>
                    <a:pt x="76" y="68"/>
                    <a:pt x="72" y="72"/>
                    <a:pt x="68" y="76"/>
                  </a:cubicBezTo>
                  <a:cubicBezTo>
                    <a:pt x="69" y="74"/>
                    <a:pt x="69" y="72"/>
                    <a:pt x="69" y="70"/>
                  </a:cubicBezTo>
                  <a:cubicBezTo>
                    <a:pt x="69" y="64"/>
                    <a:pt x="63" y="60"/>
                    <a:pt x="58" y="60"/>
                  </a:cubicBezTo>
                  <a:cubicBezTo>
                    <a:pt x="56" y="60"/>
                    <a:pt x="55" y="60"/>
                    <a:pt x="54" y="61"/>
                  </a:cubicBezTo>
                  <a:cubicBezTo>
                    <a:pt x="52" y="62"/>
                    <a:pt x="50" y="64"/>
                    <a:pt x="48" y="66"/>
                  </a:cubicBezTo>
                  <a:cubicBezTo>
                    <a:pt x="45" y="64"/>
                    <a:pt x="43" y="62"/>
                    <a:pt x="42" y="62"/>
                  </a:cubicBezTo>
                  <a:cubicBezTo>
                    <a:pt x="42" y="62"/>
                    <a:pt x="42" y="62"/>
                    <a:pt x="41" y="6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0"/>
                    <a:pt x="1" y="51"/>
                    <a:pt x="1" y="54"/>
                  </a:cubicBezTo>
                  <a:cubicBezTo>
                    <a:pt x="0" y="56"/>
                    <a:pt x="1" y="58"/>
                    <a:pt x="3" y="5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40" y="70"/>
                    <a:pt x="42" y="71"/>
                    <a:pt x="44" y="73"/>
                  </a:cubicBezTo>
                  <a:cubicBezTo>
                    <a:pt x="43" y="77"/>
                    <a:pt x="45" y="81"/>
                    <a:pt x="49" y="83"/>
                  </a:cubicBezTo>
                  <a:cubicBezTo>
                    <a:pt x="53" y="86"/>
                    <a:pt x="56" y="87"/>
                    <a:pt x="59" y="87"/>
                  </a:cubicBezTo>
                  <a:cubicBezTo>
                    <a:pt x="60" y="87"/>
                    <a:pt x="60" y="87"/>
                    <a:pt x="61" y="87"/>
                  </a:cubicBezTo>
                  <a:cubicBezTo>
                    <a:pt x="60" y="92"/>
                    <a:pt x="62" y="97"/>
                    <a:pt x="64" y="99"/>
                  </a:cubicBezTo>
                  <a:cubicBezTo>
                    <a:pt x="64" y="99"/>
                    <a:pt x="64" y="99"/>
                    <a:pt x="65" y="100"/>
                  </a:cubicBezTo>
                  <a:cubicBezTo>
                    <a:pt x="67" y="101"/>
                    <a:pt x="70" y="102"/>
                    <a:pt x="74" y="102"/>
                  </a:cubicBezTo>
                  <a:cubicBezTo>
                    <a:pt x="74" y="102"/>
                    <a:pt x="74" y="102"/>
                    <a:pt x="74" y="102"/>
                  </a:cubicBezTo>
                  <a:cubicBezTo>
                    <a:pt x="75" y="105"/>
                    <a:pt x="77" y="109"/>
                    <a:pt x="80" y="110"/>
                  </a:cubicBezTo>
                  <a:cubicBezTo>
                    <a:pt x="82" y="111"/>
                    <a:pt x="84" y="112"/>
                    <a:pt x="87" y="112"/>
                  </a:cubicBezTo>
                  <a:cubicBezTo>
                    <a:pt x="87" y="112"/>
                    <a:pt x="88" y="112"/>
                    <a:pt x="89" y="112"/>
                  </a:cubicBezTo>
                  <a:cubicBezTo>
                    <a:pt x="90" y="114"/>
                    <a:pt x="91" y="116"/>
                    <a:pt x="93" y="117"/>
                  </a:cubicBezTo>
                  <a:cubicBezTo>
                    <a:pt x="95" y="118"/>
                    <a:pt x="97" y="119"/>
                    <a:pt x="100" y="119"/>
                  </a:cubicBezTo>
                  <a:cubicBezTo>
                    <a:pt x="102" y="119"/>
                    <a:pt x="104" y="119"/>
                    <a:pt x="105" y="118"/>
                  </a:cubicBezTo>
                  <a:cubicBezTo>
                    <a:pt x="106" y="117"/>
                    <a:pt x="107" y="117"/>
                    <a:pt x="108" y="116"/>
                  </a:cubicBezTo>
                  <a:cubicBezTo>
                    <a:pt x="110" y="117"/>
                    <a:pt x="112" y="117"/>
                    <a:pt x="115" y="117"/>
                  </a:cubicBezTo>
                  <a:cubicBezTo>
                    <a:pt x="120" y="117"/>
                    <a:pt x="124" y="115"/>
                    <a:pt x="126" y="113"/>
                  </a:cubicBezTo>
                  <a:cubicBezTo>
                    <a:pt x="126" y="112"/>
                    <a:pt x="127" y="112"/>
                    <a:pt x="127" y="111"/>
                  </a:cubicBezTo>
                  <a:cubicBezTo>
                    <a:pt x="129" y="112"/>
                    <a:pt x="132" y="112"/>
                    <a:pt x="136" y="110"/>
                  </a:cubicBezTo>
                  <a:cubicBezTo>
                    <a:pt x="138" y="108"/>
                    <a:pt x="140" y="106"/>
                    <a:pt x="141" y="104"/>
                  </a:cubicBezTo>
                  <a:cubicBezTo>
                    <a:pt x="143" y="104"/>
                    <a:pt x="146" y="104"/>
                    <a:pt x="149" y="102"/>
                  </a:cubicBezTo>
                  <a:cubicBezTo>
                    <a:pt x="152" y="100"/>
                    <a:pt x="155" y="97"/>
                    <a:pt x="155" y="93"/>
                  </a:cubicBezTo>
                  <a:cubicBezTo>
                    <a:pt x="154" y="91"/>
                    <a:pt x="154" y="89"/>
                    <a:pt x="154" y="86"/>
                  </a:cubicBezTo>
                  <a:cubicBezTo>
                    <a:pt x="154" y="86"/>
                    <a:pt x="154" y="85"/>
                    <a:pt x="154" y="84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5" y="85"/>
                    <a:pt x="155" y="85"/>
                    <a:pt x="156" y="86"/>
                  </a:cubicBezTo>
                  <a:cubicBezTo>
                    <a:pt x="159" y="88"/>
                    <a:pt x="162" y="89"/>
                    <a:pt x="164" y="90"/>
                  </a:cubicBezTo>
                  <a:cubicBezTo>
                    <a:pt x="167" y="91"/>
                    <a:pt x="171" y="90"/>
                    <a:pt x="173" y="88"/>
                  </a:cubicBezTo>
                  <a:cubicBezTo>
                    <a:pt x="177" y="85"/>
                    <a:pt x="179" y="81"/>
                    <a:pt x="179" y="77"/>
                  </a:cubicBezTo>
                  <a:cubicBezTo>
                    <a:pt x="179" y="75"/>
                    <a:pt x="179" y="74"/>
                    <a:pt x="179" y="72"/>
                  </a:cubicBezTo>
                  <a:cubicBezTo>
                    <a:pt x="218" y="63"/>
                    <a:pt x="218" y="63"/>
                    <a:pt x="218" y="63"/>
                  </a:cubicBezTo>
                  <a:cubicBezTo>
                    <a:pt x="220" y="62"/>
                    <a:pt x="222" y="60"/>
                    <a:pt x="221" y="58"/>
                  </a:cubicBezTo>
                  <a:close/>
                  <a:moveTo>
                    <a:pt x="58" y="67"/>
                  </a:moveTo>
                  <a:cubicBezTo>
                    <a:pt x="59" y="68"/>
                    <a:pt x="62" y="69"/>
                    <a:pt x="62" y="70"/>
                  </a:cubicBezTo>
                  <a:cubicBezTo>
                    <a:pt x="62" y="71"/>
                    <a:pt x="61" y="73"/>
                    <a:pt x="61" y="75"/>
                  </a:cubicBezTo>
                  <a:cubicBezTo>
                    <a:pt x="60" y="77"/>
                    <a:pt x="59" y="78"/>
                    <a:pt x="59" y="79"/>
                  </a:cubicBezTo>
                  <a:cubicBezTo>
                    <a:pt x="58" y="79"/>
                    <a:pt x="56" y="78"/>
                    <a:pt x="54" y="77"/>
                  </a:cubicBezTo>
                  <a:cubicBezTo>
                    <a:pt x="53" y="76"/>
                    <a:pt x="51" y="75"/>
                    <a:pt x="52" y="74"/>
                  </a:cubicBezTo>
                  <a:cubicBezTo>
                    <a:pt x="53" y="73"/>
                    <a:pt x="54" y="72"/>
                    <a:pt x="55" y="71"/>
                  </a:cubicBezTo>
                  <a:cubicBezTo>
                    <a:pt x="56" y="69"/>
                    <a:pt x="57" y="68"/>
                    <a:pt x="58" y="67"/>
                  </a:cubicBezTo>
                  <a:close/>
                  <a:moveTo>
                    <a:pt x="100" y="111"/>
                  </a:moveTo>
                  <a:cubicBezTo>
                    <a:pt x="98" y="111"/>
                    <a:pt x="97" y="110"/>
                    <a:pt x="96" y="109"/>
                  </a:cubicBezTo>
                  <a:cubicBezTo>
                    <a:pt x="96" y="108"/>
                    <a:pt x="96" y="107"/>
                    <a:pt x="96" y="107"/>
                  </a:cubicBezTo>
                  <a:cubicBezTo>
                    <a:pt x="96" y="105"/>
                    <a:pt x="95" y="104"/>
                    <a:pt x="94" y="104"/>
                  </a:cubicBezTo>
                  <a:cubicBezTo>
                    <a:pt x="93" y="103"/>
                    <a:pt x="92" y="103"/>
                    <a:pt x="91" y="103"/>
                  </a:cubicBezTo>
                  <a:cubicBezTo>
                    <a:pt x="91" y="103"/>
                    <a:pt x="90" y="103"/>
                    <a:pt x="89" y="104"/>
                  </a:cubicBezTo>
                  <a:cubicBezTo>
                    <a:pt x="87" y="103"/>
                    <a:pt x="83" y="102"/>
                    <a:pt x="82" y="99"/>
                  </a:cubicBezTo>
                  <a:cubicBezTo>
                    <a:pt x="82" y="98"/>
                    <a:pt x="81" y="98"/>
                    <a:pt x="81" y="97"/>
                  </a:cubicBezTo>
                  <a:cubicBezTo>
                    <a:pt x="81" y="96"/>
                    <a:pt x="81" y="95"/>
                    <a:pt x="80" y="95"/>
                  </a:cubicBezTo>
                  <a:cubicBezTo>
                    <a:pt x="79" y="94"/>
                    <a:pt x="78" y="94"/>
                    <a:pt x="77" y="94"/>
                  </a:cubicBezTo>
                  <a:cubicBezTo>
                    <a:pt x="77" y="94"/>
                    <a:pt x="76" y="94"/>
                    <a:pt x="75" y="94"/>
                  </a:cubicBezTo>
                  <a:cubicBezTo>
                    <a:pt x="72" y="94"/>
                    <a:pt x="70" y="92"/>
                    <a:pt x="68" y="90"/>
                  </a:cubicBezTo>
                  <a:cubicBezTo>
                    <a:pt x="68" y="89"/>
                    <a:pt x="68" y="89"/>
                    <a:pt x="69" y="88"/>
                  </a:cubicBezTo>
                  <a:cubicBezTo>
                    <a:pt x="70" y="87"/>
                    <a:pt x="71" y="85"/>
                    <a:pt x="73" y="83"/>
                  </a:cubicBezTo>
                  <a:cubicBezTo>
                    <a:pt x="76" y="79"/>
                    <a:pt x="80" y="75"/>
                    <a:pt x="82" y="74"/>
                  </a:cubicBezTo>
                  <a:cubicBezTo>
                    <a:pt x="82" y="74"/>
                    <a:pt x="82" y="74"/>
                    <a:pt x="83" y="74"/>
                  </a:cubicBezTo>
                  <a:cubicBezTo>
                    <a:pt x="83" y="74"/>
                    <a:pt x="86" y="74"/>
                    <a:pt x="86" y="76"/>
                  </a:cubicBezTo>
                  <a:cubicBezTo>
                    <a:pt x="86" y="77"/>
                    <a:pt x="87" y="79"/>
                    <a:pt x="88" y="79"/>
                  </a:cubicBezTo>
                  <a:cubicBezTo>
                    <a:pt x="90" y="80"/>
                    <a:pt x="91" y="80"/>
                    <a:pt x="92" y="79"/>
                  </a:cubicBezTo>
                  <a:cubicBezTo>
                    <a:pt x="92" y="79"/>
                    <a:pt x="94" y="78"/>
                    <a:pt x="96" y="78"/>
                  </a:cubicBezTo>
                  <a:cubicBezTo>
                    <a:pt x="97" y="78"/>
                    <a:pt x="99" y="78"/>
                    <a:pt x="100" y="79"/>
                  </a:cubicBezTo>
                  <a:cubicBezTo>
                    <a:pt x="102" y="81"/>
                    <a:pt x="100" y="86"/>
                    <a:pt x="100" y="86"/>
                  </a:cubicBezTo>
                  <a:cubicBezTo>
                    <a:pt x="100" y="87"/>
                    <a:pt x="100" y="89"/>
                    <a:pt x="101" y="90"/>
                  </a:cubicBezTo>
                  <a:cubicBezTo>
                    <a:pt x="102" y="91"/>
                    <a:pt x="104" y="92"/>
                    <a:pt x="105" y="91"/>
                  </a:cubicBezTo>
                  <a:cubicBezTo>
                    <a:pt x="105" y="91"/>
                    <a:pt x="105" y="91"/>
                    <a:pt x="106" y="91"/>
                  </a:cubicBezTo>
                  <a:cubicBezTo>
                    <a:pt x="106" y="91"/>
                    <a:pt x="108" y="91"/>
                    <a:pt x="109" y="93"/>
                  </a:cubicBezTo>
                  <a:cubicBezTo>
                    <a:pt x="110" y="94"/>
                    <a:pt x="109" y="97"/>
                    <a:pt x="108" y="99"/>
                  </a:cubicBezTo>
                  <a:cubicBezTo>
                    <a:pt x="107" y="100"/>
                    <a:pt x="107" y="101"/>
                    <a:pt x="107" y="102"/>
                  </a:cubicBezTo>
                  <a:cubicBezTo>
                    <a:pt x="106" y="103"/>
                    <a:pt x="106" y="104"/>
                    <a:pt x="105" y="105"/>
                  </a:cubicBezTo>
                  <a:cubicBezTo>
                    <a:pt x="104" y="108"/>
                    <a:pt x="102" y="111"/>
                    <a:pt x="101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0" y="111"/>
                    <a:pt x="100" y="112"/>
                    <a:pt x="100" y="1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</p:grpSp>
      <p:grpSp>
        <p:nvGrpSpPr>
          <p:cNvPr id="39" name="Group 55"/>
          <p:cNvGrpSpPr>
            <a:grpSpLocks noChangeAspect="1"/>
          </p:cNvGrpSpPr>
          <p:nvPr/>
        </p:nvGrpSpPr>
        <p:grpSpPr bwMode="auto">
          <a:xfrm>
            <a:off x="6938704" y="3818529"/>
            <a:ext cx="470318" cy="469537"/>
            <a:chOff x="1072" y="3484"/>
            <a:chExt cx="603" cy="602"/>
          </a:xfrm>
          <a:effectLst>
            <a:outerShdw blurRad="50800" dist="76200" dir="2700000" sx="91000" sy="91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Oval 56"/>
            <p:cNvSpPr>
              <a:spLocks noChangeArrowheads="1"/>
            </p:cNvSpPr>
            <p:nvPr/>
          </p:nvSpPr>
          <p:spPr bwMode="auto">
            <a:xfrm>
              <a:off x="1072" y="3484"/>
              <a:ext cx="603" cy="602"/>
            </a:xfrm>
            <a:prstGeom prst="ellipse">
              <a:avLst/>
            </a:prstGeom>
            <a:solidFill>
              <a:srgbClr val="1E55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41" name="Freeform 57"/>
            <p:cNvSpPr>
              <a:spLocks/>
            </p:cNvSpPr>
            <p:nvPr/>
          </p:nvSpPr>
          <p:spPr bwMode="auto">
            <a:xfrm>
              <a:off x="1172" y="3574"/>
              <a:ext cx="385" cy="430"/>
            </a:xfrm>
            <a:custGeom>
              <a:avLst/>
              <a:gdLst>
                <a:gd name="T0" fmla="*/ 138 w 161"/>
                <a:gd name="T1" fmla="*/ 119 h 180"/>
                <a:gd name="T2" fmla="*/ 156 w 161"/>
                <a:gd name="T3" fmla="*/ 47 h 180"/>
                <a:gd name="T4" fmla="*/ 83 w 161"/>
                <a:gd name="T5" fmla="*/ 0 h 180"/>
                <a:gd name="T6" fmla="*/ 14 w 161"/>
                <a:gd name="T7" fmla="*/ 56 h 180"/>
                <a:gd name="T8" fmla="*/ 15 w 161"/>
                <a:gd name="T9" fmla="*/ 65 h 180"/>
                <a:gd name="T10" fmla="*/ 16 w 161"/>
                <a:gd name="T11" fmla="*/ 72 h 180"/>
                <a:gd name="T12" fmla="*/ 9 w 161"/>
                <a:gd name="T13" fmla="*/ 84 h 180"/>
                <a:gd name="T14" fmla="*/ 2 w 161"/>
                <a:gd name="T15" fmla="*/ 101 h 180"/>
                <a:gd name="T16" fmla="*/ 14 w 161"/>
                <a:gd name="T17" fmla="*/ 108 h 180"/>
                <a:gd name="T18" fmla="*/ 15 w 161"/>
                <a:gd name="T19" fmla="*/ 108 h 180"/>
                <a:gd name="T20" fmla="*/ 14 w 161"/>
                <a:gd name="T21" fmla="*/ 110 h 180"/>
                <a:gd name="T22" fmla="*/ 13 w 161"/>
                <a:gd name="T23" fmla="*/ 116 h 180"/>
                <a:gd name="T24" fmla="*/ 15 w 161"/>
                <a:gd name="T25" fmla="*/ 120 h 180"/>
                <a:gd name="T26" fmla="*/ 13 w 161"/>
                <a:gd name="T27" fmla="*/ 125 h 180"/>
                <a:gd name="T28" fmla="*/ 20 w 161"/>
                <a:gd name="T29" fmla="*/ 134 h 180"/>
                <a:gd name="T30" fmla="*/ 21 w 161"/>
                <a:gd name="T31" fmla="*/ 134 h 180"/>
                <a:gd name="T32" fmla="*/ 20 w 161"/>
                <a:gd name="T33" fmla="*/ 138 h 180"/>
                <a:gd name="T34" fmla="*/ 18 w 161"/>
                <a:gd name="T35" fmla="*/ 143 h 180"/>
                <a:gd name="T36" fmla="*/ 21 w 161"/>
                <a:gd name="T37" fmla="*/ 153 h 180"/>
                <a:gd name="T38" fmla="*/ 32 w 161"/>
                <a:gd name="T39" fmla="*/ 157 h 180"/>
                <a:gd name="T40" fmla="*/ 54 w 161"/>
                <a:gd name="T41" fmla="*/ 161 h 180"/>
                <a:gd name="T42" fmla="*/ 54 w 161"/>
                <a:gd name="T43" fmla="*/ 175 h 180"/>
                <a:gd name="T44" fmla="*/ 56 w 161"/>
                <a:gd name="T45" fmla="*/ 180 h 180"/>
                <a:gd name="T46" fmla="*/ 58 w 161"/>
                <a:gd name="T47" fmla="*/ 180 h 180"/>
                <a:gd name="T48" fmla="*/ 62 w 161"/>
                <a:gd name="T49" fmla="*/ 177 h 180"/>
                <a:gd name="T50" fmla="*/ 61 w 161"/>
                <a:gd name="T51" fmla="*/ 156 h 180"/>
                <a:gd name="T52" fmla="*/ 31 w 161"/>
                <a:gd name="T53" fmla="*/ 149 h 180"/>
                <a:gd name="T54" fmla="*/ 27 w 161"/>
                <a:gd name="T55" fmla="*/ 147 h 180"/>
                <a:gd name="T56" fmla="*/ 27 w 161"/>
                <a:gd name="T57" fmla="*/ 145 h 180"/>
                <a:gd name="T58" fmla="*/ 28 w 161"/>
                <a:gd name="T59" fmla="*/ 140 h 180"/>
                <a:gd name="T60" fmla="*/ 28 w 161"/>
                <a:gd name="T61" fmla="*/ 129 h 180"/>
                <a:gd name="T62" fmla="*/ 24 w 161"/>
                <a:gd name="T63" fmla="*/ 126 h 180"/>
                <a:gd name="T64" fmla="*/ 22 w 161"/>
                <a:gd name="T65" fmla="*/ 125 h 180"/>
                <a:gd name="T66" fmla="*/ 22 w 161"/>
                <a:gd name="T67" fmla="*/ 125 h 180"/>
                <a:gd name="T68" fmla="*/ 25 w 161"/>
                <a:gd name="T69" fmla="*/ 121 h 180"/>
                <a:gd name="T70" fmla="*/ 23 w 161"/>
                <a:gd name="T71" fmla="*/ 117 h 180"/>
                <a:gd name="T72" fmla="*/ 22 w 161"/>
                <a:gd name="T73" fmla="*/ 115 h 180"/>
                <a:gd name="T74" fmla="*/ 22 w 161"/>
                <a:gd name="T75" fmla="*/ 112 h 180"/>
                <a:gd name="T76" fmla="*/ 24 w 161"/>
                <a:gd name="T77" fmla="*/ 106 h 180"/>
                <a:gd name="T78" fmla="*/ 15 w 161"/>
                <a:gd name="T79" fmla="*/ 100 h 180"/>
                <a:gd name="T80" fmla="*/ 10 w 161"/>
                <a:gd name="T81" fmla="*/ 98 h 180"/>
                <a:gd name="T82" fmla="*/ 15 w 161"/>
                <a:gd name="T83" fmla="*/ 90 h 180"/>
                <a:gd name="T84" fmla="*/ 24 w 161"/>
                <a:gd name="T85" fmla="*/ 73 h 180"/>
                <a:gd name="T86" fmla="*/ 23 w 161"/>
                <a:gd name="T87" fmla="*/ 63 h 180"/>
                <a:gd name="T88" fmla="*/ 22 w 161"/>
                <a:gd name="T89" fmla="*/ 56 h 180"/>
                <a:gd name="T90" fmla="*/ 83 w 161"/>
                <a:gd name="T91" fmla="*/ 9 h 180"/>
                <a:gd name="T92" fmla="*/ 147 w 161"/>
                <a:gd name="T93" fmla="*/ 48 h 180"/>
                <a:gd name="T94" fmla="*/ 131 w 161"/>
                <a:gd name="T95" fmla="*/ 114 h 180"/>
                <a:gd name="T96" fmla="*/ 132 w 161"/>
                <a:gd name="T97" fmla="*/ 159 h 180"/>
                <a:gd name="T98" fmla="*/ 138 w 161"/>
                <a:gd name="T99" fmla="*/ 161 h 180"/>
                <a:gd name="T100" fmla="*/ 140 w 161"/>
                <a:gd name="T101" fmla="*/ 155 h 180"/>
                <a:gd name="T102" fmla="*/ 138 w 161"/>
                <a:gd name="T103" fmla="*/ 119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1" h="180">
                  <a:moveTo>
                    <a:pt x="138" y="119"/>
                  </a:moveTo>
                  <a:cubicBezTo>
                    <a:pt x="156" y="88"/>
                    <a:pt x="161" y="75"/>
                    <a:pt x="156" y="47"/>
                  </a:cubicBezTo>
                  <a:cubicBezTo>
                    <a:pt x="152" y="30"/>
                    <a:pt x="133" y="0"/>
                    <a:pt x="83" y="0"/>
                  </a:cubicBezTo>
                  <a:cubicBezTo>
                    <a:pt x="17" y="0"/>
                    <a:pt x="14" y="55"/>
                    <a:pt x="14" y="56"/>
                  </a:cubicBezTo>
                  <a:cubicBezTo>
                    <a:pt x="14" y="59"/>
                    <a:pt x="14" y="62"/>
                    <a:pt x="15" y="65"/>
                  </a:cubicBezTo>
                  <a:cubicBezTo>
                    <a:pt x="16" y="67"/>
                    <a:pt x="16" y="70"/>
                    <a:pt x="16" y="72"/>
                  </a:cubicBezTo>
                  <a:cubicBezTo>
                    <a:pt x="15" y="76"/>
                    <a:pt x="12" y="81"/>
                    <a:pt x="9" y="84"/>
                  </a:cubicBezTo>
                  <a:cubicBezTo>
                    <a:pt x="5" y="90"/>
                    <a:pt x="0" y="95"/>
                    <a:pt x="2" y="101"/>
                  </a:cubicBezTo>
                  <a:cubicBezTo>
                    <a:pt x="4" y="107"/>
                    <a:pt x="10" y="107"/>
                    <a:pt x="14" y="108"/>
                  </a:cubicBezTo>
                  <a:cubicBezTo>
                    <a:pt x="14" y="108"/>
                    <a:pt x="14" y="108"/>
                    <a:pt x="15" y="108"/>
                  </a:cubicBezTo>
                  <a:cubicBezTo>
                    <a:pt x="15" y="109"/>
                    <a:pt x="15" y="109"/>
                    <a:pt x="14" y="110"/>
                  </a:cubicBezTo>
                  <a:cubicBezTo>
                    <a:pt x="14" y="112"/>
                    <a:pt x="13" y="114"/>
                    <a:pt x="13" y="116"/>
                  </a:cubicBezTo>
                  <a:cubicBezTo>
                    <a:pt x="14" y="118"/>
                    <a:pt x="14" y="119"/>
                    <a:pt x="15" y="120"/>
                  </a:cubicBezTo>
                  <a:cubicBezTo>
                    <a:pt x="14" y="121"/>
                    <a:pt x="13" y="123"/>
                    <a:pt x="13" y="125"/>
                  </a:cubicBezTo>
                  <a:cubicBezTo>
                    <a:pt x="13" y="130"/>
                    <a:pt x="18" y="133"/>
                    <a:pt x="20" y="134"/>
                  </a:cubicBezTo>
                  <a:cubicBezTo>
                    <a:pt x="20" y="134"/>
                    <a:pt x="21" y="134"/>
                    <a:pt x="21" y="134"/>
                  </a:cubicBezTo>
                  <a:cubicBezTo>
                    <a:pt x="21" y="135"/>
                    <a:pt x="20" y="137"/>
                    <a:pt x="20" y="138"/>
                  </a:cubicBezTo>
                  <a:cubicBezTo>
                    <a:pt x="19" y="139"/>
                    <a:pt x="19" y="141"/>
                    <a:pt x="18" y="143"/>
                  </a:cubicBezTo>
                  <a:cubicBezTo>
                    <a:pt x="18" y="147"/>
                    <a:pt x="19" y="150"/>
                    <a:pt x="21" y="153"/>
                  </a:cubicBezTo>
                  <a:cubicBezTo>
                    <a:pt x="24" y="156"/>
                    <a:pt x="28" y="158"/>
                    <a:pt x="32" y="157"/>
                  </a:cubicBezTo>
                  <a:cubicBezTo>
                    <a:pt x="41" y="157"/>
                    <a:pt x="53" y="159"/>
                    <a:pt x="54" y="161"/>
                  </a:cubicBezTo>
                  <a:cubicBezTo>
                    <a:pt x="56" y="163"/>
                    <a:pt x="55" y="170"/>
                    <a:pt x="54" y="175"/>
                  </a:cubicBezTo>
                  <a:cubicBezTo>
                    <a:pt x="53" y="177"/>
                    <a:pt x="54" y="179"/>
                    <a:pt x="56" y="180"/>
                  </a:cubicBezTo>
                  <a:cubicBezTo>
                    <a:pt x="57" y="180"/>
                    <a:pt x="57" y="180"/>
                    <a:pt x="58" y="180"/>
                  </a:cubicBezTo>
                  <a:cubicBezTo>
                    <a:pt x="60" y="180"/>
                    <a:pt x="61" y="179"/>
                    <a:pt x="62" y="177"/>
                  </a:cubicBezTo>
                  <a:cubicBezTo>
                    <a:pt x="63" y="175"/>
                    <a:pt x="66" y="162"/>
                    <a:pt x="61" y="156"/>
                  </a:cubicBezTo>
                  <a:cubicBezTo>
                    <a:pt x="55" y="148"/>
                    <a:pt x="31" y="149"/>
                    <a:pt x="31" y="149"/>
                  </a:cubicBezTo>
                  <a:cubicBezTo>
                    <a:pt x="30" y="149"/>
                    <a:pt x="28" y="148"/>
                    <a:pt x="27" y="147"/>
                  </a:cubicBezTo>
                  <a:cubicBezTo>
                    <a:pt x="26" y="146"/>
                    <a:pt x="27" y="145"/>
                    <a:pt x="27" y="145"/>
                  </a:cubicBezTo>
                  <a:cubicBezTo>
                    <a:pt x="27" y="143"/>
                    <a:pt x="27" y="142"/>
                    <a:pt x="28" y="140"/>
                  </a:cubicBezTo>
                  <a:cubicBezTo>
                    <a:pt x="29" y="136"/>
                    <a:pt x="30" y="132"/>
                    <a:pt x="28" y="129"/>
                  </a:cubicBezTo>
                  <a:cubicBezTo>
                    <a:pt x="27" y="128"/>
                    <a:pt x="25" y="127"/>
                    <a:pt x="24" y="126"/>
                  </a:cubicBezTo>
                  <a:cubicBezTo>
                    <a:pt x="23" y="126"/>
                    <a:pt x="22" y="125"/>
                    <a:pt x="22" y="125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24" y="124"/>
                    <a:pt x="25" y="123"/>
                    <a:pt x="25" y="121"/>
                  </a:cubicBezTo>
                  <a:cubicBezTo>
                    <a:pt x="26" y="120"/>
                    <a:pt x="25" y="118"/>
                    <a:pt x="23" y="117"/>
                  </a:cubicBezTo>
                  <a:cubicBezTo>
                    <a:pt x="23" y="117"/>
                    <a:pt x="22" y="116"/>
                    <a:pt x="22" y="115"/>
                  </a:cubicBezTo>
                  <a:cubicBezTo>
                    <a:pt x="22" y="115"/>
                    <a:pt x="22" y="113"/>
                    <a:pt x="22" y="112"/>
                  </a:cubicBezTo>
                  <a:cubicBezTo>
                    <a:pt x="23" y="110"/>
                    <a:pt x="24" y="109"/>
                    <a:pt x="24" y="106"/>
                  </a:cubicBezTo>
                  <a:cubicBezTo>
                    <a:pt x="24" y="101"/>
                    <a:pt x="18" y="100"/>
                    <a:pt x="15" y="100"/>
                  </a:cubicBezTo>
                  <a:cubicBezTo>
                    <a:pt x="12" y="99"/>
                    <a:pt x="11" y="99"/>
                    <a:pt x="10" y="98"/>
                  </a:cubicBezTo>
                  <a:cubicBezTo>
                    <a:pt x="10" y="97"/>
                    <a:pt x="13" y="92"/>
                    <a:pt x="15" y="90"/>
                  </a:cubicBezTo>
                  <a:cubicBezTo>
                    <a:pt x="19" y="85"/>
                    <a:pt x="24" y="80"/>
                    <a:pt x="24" y="73"/>
                  </a:cubicBezTo>
                  <a:cubicBezTo>
                    <a:pt x="25" y="69"/>
                    <a:pt x="24" y="66"/>
                    <a:pt x="23" y="63"/>
                  </a:cubicBezTo>
                  <a:cubicBezTo>
                    <a:pt x="23" y="60"/>
                    <a:pt x="22" y="58"/>
                    <a:pt x="22" y="56"/>
                  </a:cubicBezTo>
                  <a:cubicBezTo>
                    <a:pt x="22" y="56"/>
                    <a:pt x="25" y="9"/>
                    <a:pt x="83" y="9"/>
                  </a:cubicBezTo>
                  <a:cubicBezTo>
                    <a:pt x="139" y="9"/>
                    <a:pt x="147" y="47"/>
                    <a:pt x="147" y="48"/>
                  </a:cubicBezTo>
                  <a:cubicBezTo>
                    <a:pt x="152" y="72"/>
                    <a:pt x="149" y="84"/>
                    <a:pt x="131" y="114"/>
                  </a:cubicBezTo>
                  <a:cubicBezTo>
                    <a:pt x="119" y="134"/>
                    <a:pt x="132" y="158"/>
                    <a:pt x="132" y="159"/>
                  </a:cubicBezTo>
                  <a:cubicBezTo>
                    <a:pt x="134" y="162"/>
                    <a:pt x="136" y="162"/>
                    <a:pt x="138" y="161"/>
                  </a:cubicBezTo>
                  <a:cubicBezTo>
                    <a:pt x="140" y="160"/>
                    <a:pt x="141" y="157"/>
                    <a:pt x="140" y="155"/>
                  </a:cubicBezTo>
                  <a:cubicBezTo>
                    <a:pt x="140" y="155"/>
                    <a:pt x="129" y="135"/>
                    <a:pt x="138" y="1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42" name="Freeform 58"/>
            <p:cNvSpPr>
              <a:spLocks/>
            </p:cNvSpPr>
            <p:nvPr/>
          </p:nvSpPr>
          <p:spPr bwMode="auto">
            <a:xfrm>
              <a:off x="1347" y="3792"/>
              <a:ext cx="57" cy="12"/>
            </a:xfrm>
            <a:custGeom>
              <a:avLst/>
              <a:gdLst>
                <a:gd name="T0" fmla="*/ 21 w 24"/>
                <a:gd name="T1" fmla="*/ 0 h 5"/>
                <a:gd name="T2" fmla="*/ 3 w 24"/>
                <a:gd name="T3" fmla="*/ 0 h 5"/>
                <a:gd name="T4" fmla="*/ 0 w 24"/>
                <a:gd name="T5" fmla="*/ 3 h 5"/>
                <a:gd name="T6" fmla="*/ 3 w 24"/>
                <a:gd name="T7" fmla="*/ 5 h 5"/>
                <a:gd name="T8" fmla="*/ 21 w 24"/>
                <a:gd name="T9" fmla="*/ 5 h 5"/>
                <a:gd name="T10" fmla="*/ 24 w 24"/>
                <a:gd name="T11" fmla="*/ 3 h 5"/>
                <a:gd name="T12" fmla="*/ 21 w 24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5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4" y="4"/>
                    <a:pt x="24" y="3"/>
                  </a:cubicBezTo>
                  <a:cubicBezTo>
                    <a:pt x="24" y="1"/>
                    <a:pt x="22" y="0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43" name="Freeform 59"/>
            <p:cNvSpPr>
              <a:spLocks noEditPoints="1"/>
            </p:cNvSpPr>
            <p:nvPr/>
          </p:nvSpPr>
          <p:spPr bwMode="auto">
            <a:xfrm>
              <a:off x="1318" y="3651"/>
              <a:ext cx="113" cy="129"/>
            </a:xfrm>
            <a:custGeom>
              <a:avLst/>
              <a:gdLst>
                <a:gd name="T0" fmla="*/ 24 w 47"/>
                <a:gd name="T1" fmla="*/ 0 h 54"/>
                <a:gd name="T2" fmla="*/ 0 w 47"/>
                <a:gd name="T3" fmla="*/ 23 h 54"/>
                <a:gd name="T4" fmla="*/ 6 w 47"/>
                <a:gd name="T5" fmla="*/ 39 h 54"/>
                <a:gd name="T6" fmla="*/ 12 w 47"/>
                <a:gd name="T7" fmla="*/ 51 h 54"/>
                <a:gd name="T8" fmla="*/ 12 w 47"/>
                <a:gd name="T9" fmla="*/ 53 h 54"/>
                <a:gd name="T10" fmla="*/ 15 w 47"/>
                <a:gd name="T11" fmla="*/ 54 h 54"/>
                <a:gd name="T12" fmla="*/ 33 w 47"/>
                <a:gd name="T13" fmla="*/ 54 h 54"/>
                <a:gd name="T14" fmla="*/ 35 w 47"/>
                <a:gd name="T15" fmla="*/ 53 h 54"/>
                <a:gd name="T16" fmla="*/ 36 w 47"/>
                <a:gd name="T17" fmla="*/ 51 h 54"/>
                <a:gd name="T18" fmla="*/ 41 w 47"/>
                <a:gd name="T19" fmla="*/ 39 h 54"/>
                <a:gd name="T20" fmla="*/ 47 w 47"/>
                <a:gd name="T21" fmla="*/ 23 h 54"/>
                <a:gd name="T22" fmla="*/ 24 w 47"/>
                <a:gd name="T23" fmla="*/ 0 h 54"/>
                <a:gd name="T24" fmla="*/ 23 w 47"/>
                <a:gd name="T25" fmla="*/ 12 h 54"/>
                <a:gd name="T26" fmla="*/ 12 w 47"/>
                <a:gd name="T27" fmla="*/ 24 h 54"/>
                <a:gd name="T28" fmla="*/ 9 w 47"/>
                <a:gd name="T29" fmla="*/ 27 h 54"/>
                <a:gd name="T30" fmla="*/ 7 w 47"/>
                <a:gd name="T31" fmla="*/ 24 h 54"/>
                <a:gd name="T32" fmla="*/ 22 w 47"/>
                <a:gd name="T33" fmla="*/ 6 h 54"/>
                <a:gd name="T34" fmla="*/ 25 w 47"/>
                <a:gd name="T35" fmla="*/ 9 h 54"/>
                <a:gd name="T36" fmla="*/ 23 w 47"/>
                <a:gd name="T37" fmla="*/ 12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7" h="54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0"/>
                    <a:pt x="3" y="35"/>
                    <a:pt x="6" y="39"/>
                  </a:cubicBezTo>
                  <a:cubicBezTo>
                    <a:pt x="9" y="43"/>
                    <a:pt x="12" y="44"/>
                    <a:pt x="12" y="51"/>
                  </a:cubicBezTo>
                  <a:cubicBezTo>
                    <a:pt x="12" y="52"/>
                    <a:pt x="12" y="52"/>
                    <a:pt x="12" y="53"/>
                  </a:cubicBezTo>
                  <a:cubicBezTo>
                    <a:pt x="13" y="54"/>
                    <a:pt x="14" y="54"/>
                    <a:pt x="15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5" y="54"/>
                    <a:pt x="35" y="53"/>
                  </a:cubicBezTo>
                  <a:cubicBezTo>
                    <a:pt x="36" y="52"/>
                    <a:pt x="36" y="52"/>
                    <a:pt x="36" y="51"/>
                  </a:cubicBezTo>
                  <a:cubicBezTo>
                    <a:pt x="36" y="44"/>
                    <a:pt x="39" y="43"/>
                    <a:pt x="41" y="39"/>
                  </a:cubicBezTo>
                  <a:cubicBezTo>
                    <a:pt x="44" y="35"/>
                    <a:pt x="47" y="30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3" y="12"/>
                  </a:moveTo>
                  <a:cubicBezTo>
                    <a:pt x="16" y="12"/>
                    <a:pt x="11" y="18"/>
                    <a:pt x="12" y="24"/>
                  </a:cubicBezTo>
                  <a:cubicBezTo>
                    <a:pt x="12" y="25"/>
                    <a:pt x="11" y="27"/>
                    <a:pt x="9" y="27"/>
                  </a:cubicBezTo>
                  <a:cubicBezTo>
                    <a:pt x="8" y="27"/>
                    <a:pt x="7" y="26"/>
                    <a:pt x="7" y="24"/>
                  </a:cubicBezTo>
                  <a:cubicBezTo>
                    <a:pt x="6" y="15"/>
                    <a:pt x="13" y="7"/>
                    <a:pt x="22" y="6"/>
                  </a:cubicBezTo>
                  <a:cubicBezTo>
                    <a:pt x="24" y="6"/>
                    <a:pt x="25" y="7"/>
                    <a:pt x="25" y="9"/>
                  </a:cubicBezTo>
                  <a:cubicBezTo>
                    <a:pt x="25" y="10"/>
                    <a:pt x="24" y="12"/>
                    <a:pt x="23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  <p:sp>
          <p:nvSpPr>
            <p:cNvPr id="44" name="Freeform 60"/>
            <p:cNvSpPr>
              <a:spLocks/>
            </p:cNvSpPr>
            <p:nvPr/>
          </p:nvSpPr>
          <p:spPr bwMode="auto">
            <a:xfrm>
              <a:off x="1364" y="3816"/>
              <a:ext cx="26" cy="7"/>
            </a:xfrm>
            <a:custGeom>
              <a:avLst/>
              <a:gdLst>
                <a:gd name="T0" fmla="*/ 5 w 11"/>
                <a:gd name="T1" fmla="*/ 3 h 3"/>
                <a:gd name="T2" fmla="*/ 11 w 11"/>
                <a:gd name="T3" fmla="*/ 0 h 3"/>
                <a:gd name="T4" fmla="*/ 0 w 11"/>
                <a:gd name="T5" fmla="*/ 0 h 3"/>
                <a:gd name="T6" fmla="*/ 5 w 1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">
                  <a:moveTo>
                    <a:pt x="5" y="3"/>
                  </a:moveTo>
                  <a:cubicBezTo>
                    <a:pt x="8" y="3"/>
                    <a:pt x="10" y="2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3" y="3"/>
                    <a:pt x="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00817" tIns="50408" rIns="100817" bIns="50408" numCol="1" anchor="t" anchorCtr="0" compatLnSpc="1">
              <a:prstTxWarp prst="textNoShape">
                <a:avLst/>
              </a:prstTxWarp>
            </a:bodyPr>
            <a:lstStyle/>
            <a:p>
              <a:endParaRPr lang="en-US" sz="2205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401070" y="5421501"/>
            <a:ext cx="2243655" cy="1131564"/>
          </a:xfrm>
          <a:prstGeom prst="rect">
            <a:avLst/>
          </a:prstGeom>
          <a:noFill/>
          <a:ln w="3175">
            <a:solidFill>
              <a:srgbClr val="C00000"/>
            </a:solidFill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46" name="Rectangle 45"/>
          <p:cNvSpPr/>
          <p:nvPr/>
        </p:nvSpPr>
        <p:spPr>
          <a:xfrm>
            <a:off x="5936566" y="4289937"/>
            <a:ext cx="657782" cy="1131564"/>
          </a:xfrm>
          <a:prstGeom prst="rect">
            <a:avLst/>
          </a:prstGeom>
          <a:noFill/>
          <a:ln w="3175">
            <a:solidFill>
              <a:srgbClr val="C00000"/>
            </a:solidFill>
            <a:prstDash val="sysDot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96149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OWPRESENTATIONDISCLAIMER" val="Yes"/>
  <p:tag name="SMARTSHAPETYPE" val="PresentationDisclaimer"/>
  <p:tag name="GRIDON" val="No"/>
  <p:tag name="SMARTTOCHYPERLINK" val="YES"/>
  <p:tag name="SHOW DRAFT STAMP" val="YES"/>
  <p:tag name="SHOWDISCLAIMERCLIENTNAME" val="No"/>
  <p:tag name="PAGINATIONSTART" val="Slide 1"/>
  <p:tag name="SMRTDOCUMENTTYPE" val="2"/>
  <p:tag name="DISABLE EXECUTIVE SUMMARY" val="YES"/>
  <p:tag name="HORIZONTALTOCTYPE" val="Header TOC"/>
  <p:tag name="INCLUDEINHORIZONTALTOC" val="Yes"/>
  <p:tag name="TOCSECTIONHEADERTEXT" val="Section"/>
  <p:tag name="SMARTTOCSTYLE" val="Standard Table of Contents"/>
  <p:tag name="SMARTTOCSLIDENUMBER" val="2"/>
  <p:tag name="BUSINESSUNITCOVERTEXT" val="Business Unit"/>
  <p:tag name="CONFIDENTIALITY STAMP" val="Strictly Private and Confidential"/>
  <p:tag name="DRAFT STAMP" val="Draft"/>
  <p:tag name="ISSECTIONLAYOUTRENAMED" val="NO"/>
  <p:tag name="ISCOVERSLIDEINSERTED" val="NO"/>
  <p:tag name="THINKCELLPRESENTATIONDONOTDELETE" val="&lt;?xml version=&quot;1.0&quot; encoding=&quot;UTF-16&quot; standalone=&quot;yes&quot;?&gt;&lt;root reqver=&quot;23045&quot;&gt;&lt;version val=&quot;25146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TOCSTYLE" val="Section TOC"/>
  <p:tag name="SMARTDIVIDERTYPE" val="Section"/>
  <p:tag name="SMARTDIVIDERTOCSTYLE" val="Section TOC"/>
  <p:tag name="SHOW EXECUTIVE SUMMARY" val="NO"/>
  <p:tag name="SMARTSLIDETYPE" val="Divider"/>
  <p:tag name="INCLUDEINHORIZONTALTOC" val="YES"/>
  <p:tag name="SMARTDIVIDERLEVEL" val="-1"/>
  <p:tag name="SMART DIVIDER SHORT TITLE" val="Agenda"/>
  <p:tag name="INCLUDEINPRIMARYTOC" val="YES"/>
  <p:tag name="INCLUDEINSECTIONTOC" val="YES"/>
  <p:tag name="SMART DIVIDER TITLE" val="Agenda"/>
  <p:tag name="UNLOCK SHAPES" val="NO"/>
  <p:tag name="SMARTDIVIDERTEXT" val="Section"/>
  <p:tag name="SMARTDIVIDERNUMBER" val="-1"/>
</p:tagLst>
</file>

<file path=ppt/theme/theme1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PwC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82880" indent="-182880">
          <a:lnSpc>
            <a:spcPct val="100000"/>
          </a:lnSpc>
          <a:spcAft>
            <a:spcPts val="600"/>
          </a:spcAft>
          <a:buSzPct val="100000"/>
          <a:buFont typeface="Arial"/>
          <a:buChar char="•"/>
          <a:defRPr sz="160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  <a:extLst>
    <a:ext uri="{05A4C25C-085E-4340-85A3-A5531E510DB2}">
      <thm15:themeFamily xmlns:thm15="http://schemas.microsoft.com/office/thememl/2012/main" name="Presentation1" id="{F263BB68-960B-4111-8EAF-7ABCA2913049}" vid="{623EEB51-A4CC-4CFC-90F3-A67DAF2F600B}"/>
    </a:ext>
  </a:extLst>
</a:theme>
</file>

<file path=ppt/theme/theme2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PwC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82880" indent="-182880">
          <a:lnSpc>
            <a:spcPct val="100000"/>
          </a:lnSpc>
          <a:spcAft>
            <a:spcPts val="600"/>
          </a:spcAft>
          <a:buSzPct val="100000"/>
          <a:buFont typeface="Arial"/>
          <a:buChar char="•"/>
          <a:defRPr sz="160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</a:theme>
</file>

<file path=ppt/theme/theme3.xml><?xml version="1.0" encoding="utf-8"?>
<a:theme xmlns:a="http://schemas.openxmlformats.org/drawingml/2006/main" name="PwC">
  <a:themeElements>
    <a:clrScheme name="PwC Colors">
      <a:dk1>
        <a:srgbClr val="000000"/>
      </a:dk1>
      <a:lt1>
        <a:srgbClr val="FFFFFF"/>
      </a:lt1>
      <a:dk2>
        <a:srgbClr val="7D7D7D"/>
      </a:dk2>
      <a:lt2>
        <a:srgbClr val="DEDEDE"/>
      </a:lt2>
      <a:accent1>
        <a:srgbClr val="D04A02"/>
      </a:accent1>
      <a:accent2>
        <a:srgbClr val="FFB600"/>
      </a:accent2>
      <a:accent3>
        <a:srgbClr val="E0301E"/>
      </a:accent3>
      <a:accent4>
        <a:srgbClr val="EB8C00"/>
      </a:accent4>
      <a:accent5>
        <a:srgbClr val="DB536A"/>
      </a:accent5>
      <a:accent6>
        <a:srgbClr val="464646"/>
      </a:accent6>
      <a:hlink>
        <a:srgbClr val="D04A02"/>
      </a:hlink>
      <a:folHlink>
        <a:srgbClr val="DB536A"/>
      </a:folHlink>
    </a:clrScheme>
    <a:fontScheme name="PwC Font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PwC Effects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  <a:ln w="1270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6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/>
      <a:lstStyle>
        <a:defPPr marL="182880" indent="-182880">
          <a:lnSpc>
            <a:spcPct val="100000"/>
          </a:lnSpc>
          <a:spcAft>
            <a:spcPts val="600"/>
          </a:spcAft>
          <a:buSzPct val="100000"/>
          <a:buFont typeface="Arial"/>
          <a:buChar char="•"/>
          <a:defRPr sz="1600"/>
        </a:defPPr>
      </a:lstStyle>
    </a:txDef>
  </a:objectDefaults>
  <a:extraClrSchemeLst/>
  <a:custClrLst>
    <a:custClr name="Dark Orange 2">
      <a:srgbClr val="571F01"/>
    </a:custClr>
    <a:custClr name="Dark Orange 1">
      <a:srgbClr val="933401"/>
    </a:custClr>
    <a:custClr name="Primary Orange">
      <a:srgbClr val="D04A02"/>
    </a:custClr>
    <a:custClr name="Light Orange 1">
      <a:srgbClr val="FD6412"/>
    </a:custClr>
    <a:custClr name="Light Orange 2">
      <a:srgbClr val="FEB791"/>
    </a:custClr>
    <a:custClr name="Dark Tangerine 2">
      <a:srgbClr val="714300"/>
    </a:custClr>
    <a:custClr name="Dark Tangerine 1">
      <a:srgbClr val="AE6800"/>
    </a:custClr>
    <a:custClr name="Primary Tangerine">
      <a:srgbClr val="EB8C00"/>
    </a:custClr>
    <a:custClr name="Light Tangerine 1">
      <a:srgbClr val="FFA929"/>
    </a:custClr>
    <a:custClr name="Light Tangerine 2">
      <a:srgbClr val="FFDCA9"/>
    </a:custClr>
    <a:custClr name="Dark Yellow 2">
      <a:srgbClr val="855F00"/>
    </a:custClr>
    <a:custClr name="Dark Yellow 1">
      <a:srgbClr val="C28A00"/>
    </a:custClr>
    <a:custClr name="Primary Yellow">
      <a:srgbClr val="FFB600"/>
    </a:custClr>
    <a:custClr name="Light Yellow 1">
      <a:srgbClr val="FFC83D"/>
    </a:custClr>
    <a:custClr name="Light Yellow 2">
      <a:srgbClr val="FFECBD"/>
    </a:custClr>
    <a:custClr name="Dark Rose 2">
      <a:srgbClr val="6E2A35"/>
    </a:custClr>
    <a:custClr name="Dark Rose 1">
      <a:srgbClr val="A43E50"/>
    </a:custClr>
    <a:custClr name="Primary Rose">
      <a:srgbClr val="DB536A"/>
    </a:custClr>
    <a:custClr name="Light Rose 1">
      <a:srgbClr val="E27588"/>
    </a:custClr>
    <a:custClr name="Light Rose 2">
      <a:srgbClr val="F1BAC3"/>
    </a:custClr>
    <a:custClr name="Dark Red 2">
      <a:srgbClr val="741910"/>
    </a:custClr>
    <a:custClr name="Dark Red 1">
      <a:srgbClr val="AA2417"/>
    </a:custClr>
    <a:custClr name="Primary Red">
      <a:srgbClr val="E0301E"/>
    </a:custClr>
    <a:custClr name="Light Red 1">
      <a:srgbClr val="E86153"/>
    </a:custClr>
    <a:custClr name="Light Red 2">
      <a:srgbClr val="F7C8C4"/>
    </a:custClr>
    <a:custClr name="Black">
      <a:srgbClr val="000000"/>
    </a:custClr>
    <a:custClr name="Dark Grey">
      <a:srgbClr val="2D2D2D"/>
    </a:custClr>
    <a:custClr name="Medium Grey">
      <a:srgbClr val="464646"/>
    </a:custClr>
    <a:custClr name="Grey">
      <a:srgbClr val="7D7D7D"/>
    </a:custClr>
    <a:custClr name="Light Grey">
      <a:srgbClr val="DEDEDE"/>
    </a:custClr>
    <a:custClr name="Dark Purple 2">
      <a:srgbClr val="4B06B2"/>
    </a:custClr>
    <a:custClr name="Dark Purple 1">
      <a:srgbClr val="6A1CE2"/>
    </a:custClr>
    <a:custClr name="Secondary Purple">
      <a:srgbClr val="9013FE"/>
    </a:custClr>
    <a:custClr name="Light Purple 1">
      <a:srgbClr val="B15AFE"/>
    </a:custClr>
    <a:custClr name="Light Purple 2">
      <a:srgbClr val="DEB8FF"/>
    </a:custClr>
    <a:custClr name="Dark Blue 2">
      <a:srgbClr val="003DAB"/>
    </a:custClr>
    <a:custClr name="Dark Blue 1">
      <a:srgbClr val="0060D7"/>
    </a:custClr>
    <a:custClr name="Secondary Blue">
      <a:srgbClr val="0089EB"/>
    </a:custClr>
    <a:custClr name="Light Blue 1">
      <a:srgbClr val="4DACF1"/>
    </a:custClr>
    <a:custClr name="Light Blue 2">
      <a:srgbClr val="B3DCF9"/>
    </a:custClr>
    <a:custClr name="Dark Green 2">
      <a:srgbClr val="175C2C"/>
    </a:custClr>
    <a:custClr name="Dark Green 1">
      <a:srgbClr val="2C8646"/>
    </a:custClr>
    <a:custClr name="Secondary Green">
      <a:srgbClr val="4EB523"/>
    </a:custClr>
    <a:custClr name="Light Green 1">
      <a:srgbClr val="86DB4F"/>
    </a:custClr>
    <a:custClr name="Light Green 2">
      <a:srgbClr val="C4FC9F"/>
    </a:custClr>
    <a:custClr name="Status Red">
      <a:srgbClr val="E0301E"/>
    </a:custClr>
    <a:custClr name="Status Yellow">
      <a:srgbClr val="FFB600"/>
    </a:custClr>
    <a:custClr name="Status Green">
      <a:srgbClr val="175C2C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PwC_16x9_PowerPoint_Template_2018</Template>
  <TotalTime>102820</TotalTime>
  <Words>1905</Words>
  <Application>Microsoft Macintosh PowerPoint</Application>
  <PresentationFormat>Widescreen</PresentationFormat>
  <Paragraphs>275</Paragraphs>
  <Slides>27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Cambria Math</vt:lpstr>
      <vt:lpstr>Georgia</vt:lpstr>
      <vt:lpstr>Arial</vt:lpstr>
      <vt:lpstr>PwC</vt:lpstr>
      <vt:lpstr>think-cell Slide</vt:lpstr>
      <vt:lpstr> Cars Dataset  Clustering and Regression Analysis with R a BANA 200 – Foundations in Business Analytics</vt:lpstr>
      <vt:lpstr>PowerPoint Presentation</vt:lpstr>
      <vt:lpstr>Goals and objectives</vt:lpstr>
      <vt:lpstr>PowerPoint Presentation</vt:lpstr>
      <vt:lpstr>Importing the data file into R</vt:lpstr>
      <vt:lpstr>PowerPoint Presentation</vt:lpstr>
      <vt:lpstr>Data cleansing</vt:lpstr>
      <vt:lpstr>PowerPoint Presentation</vt:lpstr>
      <vt:lpstr>New independent variable</vt:lpstr>
      <vt:lpstr>PowerPoint Presentation</vt:lpstr>
      <vt:lpstr>Kmeans and new categorical independent variable</vt:lpstr>
      <vt:lpstr>Cluster Analysis</vt:lpstr>
      <vt:lpstr>PowerPoint Presentation</vt:lpstr>
      <vt:lpstr>Barplot</vt:lpstr>
      <vt:lpstr>Scatterplot</vt:lpstr>
      <vt:lpstr>3D Plot</vt:lpstr>
      <vt:lpstr>Boxplot</vt:lpstr>
      <vt:lpstr>PowerPoint Presentation</vt:lpstr>
      <vt:lpstr>Data frames corresponding to categorical variable “cluster”</vt:lpstr>
      <vt:lpstr>PowerPoint Presentation</vt:lpstr>
      <vt:lpstr>Linear regression analysis (1/4)</vt:lpstr>
      <vt:lpstr>Linear regression analysis (2/4)</vt:lpstr>
      <vt:lpstr>Linear regression analysis (3/4)</vt:lpstr>
      <vt:lpstr>Linear regression analysis (4/4)</vt:lpstr>
      <vt:lpstr>Statistical Significance and regression equation (compiled)</vt:lpstr>
      <vt:lpstr>PowerPoint Presentation</vt:lpstr>
      <vt:lpstr>Insights and conclusions</vt:lpstr>
    </vt:vector>
  </TitlesOfParts>
  <Manager/>
  <Company>PricewaterhouseCoopers</Company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 dolor sit amet consectetuer</dc:title>
  <dc:subject/>
  <dc:creator>Novita Debora</dc:creator>
  <cp:keywords/>
  <dc:description/>
  <cp:lastModifiedBy>mike.adhitya@outlook.com</cp:lastModifiedBy>
  <cp:revision>1701</cp:revision>
  <dcterms:created xsi:type="dcterms:W3CDTF">2019-01-25T10:53:08Z</dcterms:created>
  <dcterms:modified xsi:type="dcterms:W3CDTF">2019-09-08T23:51:40Z</dcterms:modified>
  <cp:category/>
</cp:coreProperties>
</file>